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7" r:id="rId6"/>
    <p:sldId id="320" r:id="rId7"/>
    <p:sldId id="328" r:id="rId8"/>
    <p:sldId id="269" r:id="rId9"/>
    <p:sldId id="312" r:id="rId10"/>
    <p:sldId id="310" r:id="rId11"/>
    <p:sldId id="322" r:id="rId12"/>
    <p:sldId id="323" r:id="rId13"/>
    <p:sldId id="324" r:id="rId14"/>
    <p:sldId id="311" r:id="rId15"/>
    <p:sldId id="325" r:id="rId16"/>
    <p:sldId id="326" r:id="rId17"/>
    <p:sldId id="327" r:id="rId18"/>
    <p:sldId id="329" r:id="rId19"/>
    <p:sldId id="314" r:id="rId20"/>
    <p:sldId id="331" r:id="rId21"/>
    <p:sldId id="334" r:id="rId22"/>
    <p:sldId id="330" r:id="rId23"/>
    <p:sldId id="332" r:id="rId24"/>
    <p:sldId id="333" r:id="rId25"/>
    <p:sldId id="316" r:id="rId26"/>
    <p:sldId id="337" r:id="rId27"/>
    <p:sldId id="335" r:id="rId28"/>
    <p:sldId id="336" r:id="rId29"/>
    <p:sldId id="339" r:id="rId30"/>
    <p:sldId id="338" r:id="rId31"/>
    <p:sldId id="313" r:id="rId32"/>
    <p:sldId id="340" r:id="rId33"/>
    <p:sldId id="341" r:id="rId34"/>
    <p:sldId id="342" r:id="rId35"/>
    <p:sldId id="343" r:id="rId36"/>
    <p:sldId id="315" r:id="rId37"/>
    <p:sldId id="291" r:id="rId38"/>
    <p:sldId id="288" r:id="rId39"/>
  </p:sldIdLst>
  <p:sldSz cx="12192000" cy="6858000"/>
  <p:notesSz cx="6858000" cy="9144000"/>
  <p:custDataLst>
    <p:tags r:id="rId42"/>
  </p:custData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iek Katarzyna" initials="W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B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6" autoAdjust="0"/>
    <p:restoredTop sz="84029" autoAdjust="0"/>
  </p:normalViewPr>
  <p:slideViewPr>
    <p:cSldViewPr>
      <p:cViewPr>
        <p:scale>
          <a:sx n="100" d="100"/>
          <a:sy n="100" d="100"/>
        </p:scale>
        <p:origin x="-228" y="-156"/>
      </p:cViewPr>
      <p:guideLst>
        <p:guide orient="horz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7222F-E468-43C5-8D19-BFDA96AB5233}" type="datetimeFigureOut">
              <a:rPr lang="pl-PL" smtClean="0"/>
              <a:t>2015-11-29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7568B-E3EC-43AB-87FE-CDFB2AC6E6B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2535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45752-A2A3-4F9D-A5D5-E0718E9609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7443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45752-A2A3-4F9D-A5D5-E0718E96099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543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Tytuły </a:t>
            </a:r>
            <a:r>
              <a:rPr lang="pl-PL" dirty="0" err="1" smtClean="0"/>
              <a:t>DaxPro_regular</a:t>
            </a:r>
            <a:r>
              <a:rPr lang="pl-PL" dirty="0" smtClean="0"/>
              <a:t> 44</a:t>
            </a:r>
          </a:p>
          <a:p>
            <a:r>
              <a:rPr lang="pl-PL" dirty="0" smtClean="0"/>
              <a:t>Tekst  </a:t>
            </a:r>
            <a:r>
              <a:rPr lang="pl-PL" dirty="0" err="1" smtClean="0"/>
              <a:t>DaxPro_regular</a:t>
            </a:r>
            <a:r>
              <a:rPr lang="pl-PL" dirty="0" smtClean="0"/>
              <a:t> 24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45752-A2A3-4F9D-A5D5-E0718E96099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344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45752-A2A3-4F9D-A5D5-E0718E96099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968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Przykładowe układy prezentacji tekstu z wykresem</a:t>
            </a:r>
          </a:p>
          <a:p>
            <a:endParaRPr lang="pl-PL" dirty="0" smtClean="0"/>
          </a:p>
          <a:p>
            <a:r>
              <a:rPr lang="pl-PL" dirty="0" smtClean="0"/>
              <a:t>Tytuł  </a:t>
            </a:r>
            <a:r>
              <a:rPr lang="pl-PL" dirty="0" err="1" smtClean="0"/>
              <a:t>DaxPro_regular</a:t>
            </a:r>
            <a:r>
              <a:rPr lang="pl-PL" dirty="0" smtClean="0"/>
              <a:t> </a:t>
            </a:r>
            <a:r>
              <a:rPr lang="pl-PL" baseline="0" dirty="0" smtClean="0"/>
              <a:t>40</a:t>
            </a:r>
          </a:p>
          <a:p>
            <a:r>
              <a:rPr lang="pl-PL" baseline="0" dirty="0" smtClean="0"/>
              <a:t>Tekst </a:t>
            </a:r>
            <a:r>
              <a:rPr lang="pl-PL" dirty="0" smtClean="0"/>
              <a:t> </a:t>
            </a:r>
            <a:r>
              <a:rPr lang="pl-PL" dirty="0" err="1" smtClean="0"/>
              <a:t>DaxPro_regular</a:t>
            </a:r>
            <a:r>
              <a:rPr lang="pl-PL" dirty="0" smtClean="0"/>
              <a:t> </a:t>
            </a:r>
            <a:r>
              <a:rPr lang="pl-PL" baseline="0" dirty="0" smtClean="0"/>
              <a:t>24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45752-A2A3-4F9D-A5D5-E0718E96099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77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ierwsza stro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1C3F-EE6A-4025-9101-885370696769}" type="datetimeFigureOut">
              <a:rPr lang="pl-PL" smtClean="0"/>
              <a:t>2015-11-29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A470-DC80-405E-85CA-272A9D835208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2" y="-417846"/>
            <a:ext cx="12380494" cy="77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12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JPeop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767942" y="365125"/>
            <a:ext cx="6585858" cy="765843"/>
          </a:xfrm>
        </p:spPr>
        <p:txBody>
          <a:bodyPr>
            <a:normAutofit/>
          </a:bodyPr>
          <a:lstStyle>
            <a:lvl1pPr>
              <a:defRPr sz="28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767942" y="1275347"/>
            <a:ext cx="6585857" cy="5149516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"/>
          <a:stretch/>
        </p:blipFill>
        <p:spPr>
          <a:xfrm>
            <a:off x="-78641" y="-298580"/>
            <a:ext cx="4744195" cy="729494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5038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JPeop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711958" y="365125"/>
            <a:ext cx="6641841" cy="765843"/>
          </a:xfrm>
        </p:spPr>
        <p:txBody>
          <a:bodyPr>
            <a:normAutofit/>
          </a:bodyPr>
          <a:lstStyle>
            <a:lvl1pPr>
              <a:defRPr sz="28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711958" y="1275347"/>
            <a:ext cx="6641842" cy="5149516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26"/>
          <a:stretch/>
        </p:blipFill>
        <p:spPr>
          <a:xfrm>
            <a:off x="-178551" y="-1133767"/>
            <a:ext cx="4806535" cy="83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13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JPeopl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711958" y="365125"/>
            <a:ext cx="6641841" cy="765843"/>
          </a:xfrm>
        </p:spPr>
        <p:txBody>
          <a:bodyPr>
            <a:normAutofit/>
          </a:bodyPr>
          <a:lstStyle>
            <a:lvl1pPr>
              <a:defRPr sz="28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711958" y="1275347"/>
            <a:ext cx="6641842" cy="5149516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2" y="-224177"/>
            <a:ext cx="4788405" cy="718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8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JPeopl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765843"/>
          </a:xfrm>
        </p:spPr>
        <p:txBody>
          <a:bodyPr>
            <a:normAutofit/>
          </a:bodyPr>
          <a:lstStyle>
            <a:lvl1pPr>
              <a:defRPr sz="28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702628" y="1275347"/>
            <a:ext cx="6651172" cy="5149516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288512"/>
            <a:ext cx="4932784" cy="73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7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JPeopl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93298" y="365125"/>
            <a:ext cx="6660502" cy="765843"/>
          </a:xfrm>
        </p:spPr>
        <p:txBody>
          <a:bodyPr>
            <a:normAutofit/>
          </a:bodyPr>
          <a:lstStyle>
            <a:lvl1pPr>
              <a:defRPr sz="28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693298" y="1275347"/>
            <a:ext cx="6660502" cy="5149516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768" y="-306560"/>
            <a:ext cx="4920752" cy="73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3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JPeopl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93298" y="365125"/>
            <a:ext cx="6660502" cy="765843"/>
          </a:xfrm>
        </p:spPr>
        <p:txBody>
          <a:bodyPr>
            <a:normAutofit/>
          </a:bodyPr>
          <a:lstStyle>
            <a:lvl1pPr>
              <a:defRPr sz="28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693298" y="1275347"/>
            <a:ext cx="6660502" cy="5149516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696" y="-154907"/>
            <a:ext cx="4752528" cy="71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31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JPeop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991726" y="365125"/>
            <a:ext cx="5362074" cy="1325563"/>
          </a:xfrm>
        </p:spPr>
        <p:txBody>
          <a:bodyPr>
            <a:normAutofit/>
          </a:bodyPr>
          <a:lstStyle>
            <a:lvl1pPr>
              <a:defRPr sz="28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5991726" y="1862947"/>
            <a:ext cx="5362074" cy="4561916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4" r="17689"/>
          <a:stretch/>
        </p:blipFill>
        <p:spPr>
          <a:xfrm>
            <a:off x="-276727" y="-360182"/>
            <a:ext cx="6136105" cy="753111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33152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JPeopl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991726" y="365125"/>
            <a:ext cx="5362074" cy="1325563"/>
          </a:xfrm>
        </p:spPr>
        <p:txBody>
          <a:bodyPr>
            <a:normAutofit/>
          </a:bodyPr>
          <a:lstStyle>
            <a:lvl1pPr>
              <a:defRPr sz="28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5991726" y="1862947"/>
            <a:ext cx="5362074" cy="4561916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1" r="20804"/>
          <a:stretch/>
        </p:blipFill>
        <p:spPr>
          <a:xfrm>
            <a:off x="-394098" y="-441160"/>
            <a:ext cx="6292517" cy="752581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37956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JPeopl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991726" y="365125"/>
            <a:ext cx="5362074" cy="1325563"/>
          </a:xfrm>
        </p:spPr>
        <p:txBody>
          <a:bodyPr>
            <a:normAutofit/>
          </a:bodyPr>
          <a:lstStyle>
            <a:lvl1pPr>
              <a:defRPr sz="28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5991726" y="1862947"/>
            <a:ext cx="5362074" cy="4561916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9" r="18555"/>
          <a:stretch/>
        </p:blipFill>
        <p:spPr>
          <a:xfrm>
            <a:off x="-691504" y="-153709"/>
            <a:ext cx="6552602" cy="72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15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na całą stronę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1289" y="-370304"/>
            <a:ext cx="12683289" cy="845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38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11"/>
            <a:ext cx="12192000" cy="6828589"/>
          </a:xfrm>
          <a:prstGeom prst="rect">
            <a:avLst/>
          </a:prstGeom>
        </p:spPr>
      </p:pic>
      <p:sp>
        <p:nvSpPr>
          <p:cNvPr id="11" name="Tytuł 10"/>
          <p:cNvSpPr>
            <a:spLocks noGrp="1"/>
          </p:cNvSpPr>
          <p:nvPr>
            <p:ph type="title" hasCustomPrompt="1"/>
          </p:nvPr>
        </p:nvSpPr>
        <p:spPr>
          <a:xfrm>
            <a:off x="334963" y="440405"/>
            <a:ext cx="11121858" cy="1325563"/>
          </a:xfrm>
        </p:spPr>
        <p:txBody>
          <a:bodyPr/>
          <a:lstStyle>
            <a:lvl1pPr algn="l">
              <a:defRPr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Tytuł prezentacji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6689725" y="4511675"/>
            <a:ext cx="4981575" cy="1143000"/>
          </a:xfrm>
        </p:spPr>
        <p:txBody>
          <a:bodyPr anchor="b"/>
          <a:lstStyle>
            <a:lvl1pPr algn="r">
              <a:defRPr>
                <a:latin typeface="DaxPro-Regular" panose="02000506060000020004" pitchFamily="50" charset="-18"/>
              </a:defRPr>
            </a:lvl1pPr>
          </a:lstStyle>
          <a:p>
            <a:pPr lvl="0"/>
            <a:r>
              <a:rPr lang="pl-PL" dirty="0" smtClean="0"/>
              <a:t>Miejsce, </a:t>
            </a:r>
            <a:r>
              <a:rPr lang="pl-PL" dirty="0" err="1" smtClean="0"/>
              <a:t>dzień.miesiąc.rok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0274827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na całą stronę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626" y="-228601"/>
            <a:ext cx="12522868" cy="83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24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80" y="980728"/>
            <a:ext cx="13800856" cy="59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47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ły wykres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1823941"/>
            <a:ext cx="5157787" cy="4222296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14" name="Symbol zastępczy wykresu 13"/>
          <p:cNvSpPr>
            <a:spLocks noGrp="1"/>
          </p:cNvSpPr>
          <p:nvPr>
            <p:ph type="chart" sz="quarter" idx="13"/>
          </p:nvPr>
        </p:nvSpPr>
        <p:spPr>
          <a:xfrm>
            <a:off x="6172200" y="1823941"/>
            <a:ext cx="5183188" cy="4222296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334963" y="260648"/>
            <a:ext cx="10920663" cy="1325563"/>
          </a:xfrm>
        </p:spPr>
        <p:txBody>
          <a:bodyPr>
            <a:normAutofit/>
          </a:bodyPr>
          <a:lstStyle>
            <a:lvl1pPr>
              <a:defRPr sz="40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Podtytuł w sekcji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972884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tan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334963" y="260648"/>
            <a:ext cx="10920663" cy="1325563"/>
          </a:xfrm>
        </p:spPr>
        <p:txBody>
          <a:bodyPr>
            <a:normAutofit/>
          </a:bodyPr>
          <a:lstStyle>
            <a:lvl1pPr>
              <a:defRPr sz="40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Pytania</a:t>
            </a:r>
            <a:endParaRPr lang="pl-PL" dirty="0"/>
          </a:p>
        </p:txBody>
      </p:sp>
      <p:pic>
        <p:nvPicPr>
          <p:cNvPr id="6" name="Picture 2" descr="http://www.careers.ox.ac.uk/wp-content/uploads/2012/03/web_shutterstock_5989367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204864"/>
            <a:ext cx="6859133" cy="455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2061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ła tabela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abeli 6"/>
          <p:cNvSpPr>
            <a:spLocks noGrp="1"/>
          </p:cNvSpPr>
          <p:nvPr>
            <p:ph type="tbl" sz="quarter" idx="10"/>
          </p:nvPr>
        </p:nvSpPr>
        <p:spPr>
          <a:xfrm>
            <a:off x="6051884" y="1989722"/>
            <a:ext cx="5301916" cy="4038099"/>
          </a:xfr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/>
          <a:p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838200" y="1989722"/>
            <a:ext cx="5065712" cy="4038099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6" name="Tytuł 1"/>
          <p:cNvSpPr>
            <a:spLocks noGrp="1"/>
          </p:cNvSpPr>
          <p:nvPr>
            <p:ph type="title" hasCustomPrompt="1"/>
          </p:nvPr>
        </p:nvSpPr>
        <p:spPr>
          <a:xfrm>
            <a:off x="334963" y="260648"/>
            <a:ext cx="10920663" cy="1325563"/>
          </a:xfrm>
        </p:spPr>
        <p:txBody>
          <a:bodyPr>
            <a:normAutofit/>
          </a:bodyPr>
          <a:lstStyle>
            <a:lvl1pPr>
              <a:defRPr sz="40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Podtytuł w sekcji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29536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media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26163"/>
            <a:ext cx="3932237" cy="41428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smtClean="0"/>
              <a:t>Opis</a:t>
            </a:r>
          </a:p>
        </p:txBody>
      </p:sp>
      <p:sp>
        <p:nvSpPr>
          <p:cNvPr id="9" name="Symbol zastępczy obiektu multimediów 8"/>
          <p:cNvSpPr>
            <a:spLocks noGrp="1"/>
          </p:cNvSpPr>
          <p:nvPr>
            <p:ph type="media" sz="quarter" idx="13"/>
          </p:nvPr>
        </p:nvSpPr>
        <p:spPr>
          <a:xfrm>
            <a:off x="4898570" y="1726162"/>
            <a:ext cx="6531429" cy="4142825"/>
          </a:xfrm>
        </p:spPr>
        <p:txBody>
          <a:bodyPr/>
          <a:lstStyle/>
          <a:p>
            <a:endParaRPr lang="pl-PL"/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334963" y="260648"/>
            <a:ext cx="10920663" cy="1325563"/>
          </a:xfrm>
        </p:spPr>
        <p:txBody>
          <a:bodyPr>
            <a:normAutofit/>
          </a:bodyPr>
          <a:lstStyle>
            <a:lvl1pPr>
              <a:defRPr sz="40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Podtytuł w sekcji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758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pół strony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4889241" y="457201"/>
            <a:ext cx="646614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title" hasCustomPrompt="1"/>
          </p:nvPr>
        </p:nvSpPr>
        <p:spPr>
          <a:xfrm>
            <a:off x="334963" y="457202"/>
            <a:ext cx="3932237" cy="1112838"/>
          </a:xfrm>
        </p:spPr>
        <p:txBody>
          <a:bodyPr anchor="t">
            <a:normAutofit/>
          </a:bodyPr>
          <a:lstStyle>
            <a:lvl1pPr>
              <a:defRPr sz="2800" baseline="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Opis do obrazu</a:t>
            </a:r>
            <a:endParaRPr lang="pl-PL" dirty="0"/>
          </a:p>
        </p:txBody>
      </p:sp>
      <p:sp>
        <p:nvSpPr>
          <p:cNvPr id="9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1726163"/>
            <a:ext cx="3932237" cy="41428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DaxPro-Regular" panose="02000506060000020004" pitchFamily="50" charset="-1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340935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pół strony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1726163"/>
            <a:ext cx="3932237" cy="41428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DaxPro-Regular" panose="02000506060000020004" pitchFamily="50" charset="-1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10" name="Symbol zastępczy tabeli 9"/>
          <p:cNvSpPr>
            <a:spLocks noGrp="1"/>
          </p:cNvSpPr>
          <p:nvPr>
            <p:ph type="tbl" sz="quarter" idx="10"/>
          </p:nvPr>
        </p:nvSpPr>
        <p:spPr>
          <a:xfrm>
            <a:off x="4889241" y="457200"/>
            <a:ext cx="6615372" cy="5411788"/>
          </a:xfrm>
        </p:spPr>
        <p:txBody>
          <a:bodyPr/>
          <a:lstStyle/>
          <a:p>
            <a:endParaRPr lang="pl-PL"/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334963" y="457202"/>
            <a:ext cx="3932237" cy="1112838"/>
          </a:xfrm>
        </p:spPr>
        <p:txBody>
          <a:bodyPr anchor="t">
            <a:normAutofit/>
          </a:bodyPr>
          <a:lstStyle>
            <a:lvl1pPr>
              <a:defRPr sz="2800" baseline="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Opis do tabeli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8911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kres pół strony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1726163"/>
            <a:ext cx="3932237" cy="41428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DaxPro-Regular" panose="02000506060000020004" pitchFamily="50" charset="-1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334963" y="457202"/>
            <a:ext cx="3932237" cy="1112838"/>
          </a:xfrm>
        </p:spPr>
        <p:txBody>
          <a:bodyPr anchor="t">
            <a:normAutofit/>
          </a:bodyPr>
          <a:lstStyle>
            <a:lvl1pPr>
              <a:defRPr sz="2800" baseline="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Opis do wykresu</a:t>
            </a:r>
            <a:endParaRPr lang="pl-PL" dirty="0"/>
          </a:p>
        </p:txBody>
      </p:sp>
      <p:sp>
        <p:nvSpPr>
          <p:cNvPr id="3" name="Symbol zastępczy wykresu 2"/>
          <p:cNvSpPr>
            <a:spLocks noGrp="1"/>
          </p:cNvSpPr>
          <p:nvPr>
            <p:ph type="chart" sz="quarter" idx="11"/>
          </p:nvPr>
        </p:nvSpPr>
        <p:spPr>
          <a:xfrm>
            <a:off x="4889241" y="457202"/>
            <a:ext cx="6615371" cy="5411786"/>
          </a:xfrm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140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stawienie wykresó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10547" y="5682341"/>
            <a:ext cx="5495731" cy="475959"/>
          </a:xfrm>
        </p:spPr>
        <p:txBody>
          <a:bodyPr vert="horz"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8" name="Symbol zastępczy wykresu 7"/>
          <p:cNvSpPr>
            <a:spLocks noGrp="1"/>
          </p:cNvSpPr>
          <p:nvPr>
            <p:ph type="chart" sz="quarter" idx="10"/>
          </p:nvPr>
        </p:nvSpPr>
        <p:spPr>
          <a:xfrm>
            <a:off x="410547" y="103188"/>
            <a:ext cx="5495731" cy="5402262"/>
          </a:xfrm>
        </p:spPr>
        <p:txBody>
          <a:bodyPr/>
          <a:lstStyle/>
          <a:p>
            <a:endParaRPr lang="pl-PL"/>
          </a:p>
        </p:txBody>
      </p:sp>
      <p:sp>
        <p:nvSpPr>
          <p:cNvPr id="9" name="Symbol zastępczy tytułu pionowego 2"/>
          <p:cNvSpPr>
            <a:spLocks noGrp="1"/>
          </p:cNvSpPr>
          <p:nvPr>
            <p:ph type="body" orient="vert" idx="11"/>
          </p:nvPr>
        </p:nvSpPr>
        <p:spPr>
          <a:xfrm>
            <a:off x="6049347" y="5682341"/>
            <a:ext cx="5495731" cy="475959"/>
          </a:xfrm>
        </p:spPr>
        <p:txBody>
          <a:bodyPr vert="horz"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10" name="Symbol zastępczy wykresu 7"/>
          <p:cNvSpPr>
            <a:spLocks noGrp="1"/>
          </p:cNvSpPr>
          <p:nvPr>
            <p:ph type="chart" sz="quarter" idx="12"/>
          </p:nvPr>
        </p:nvSpPr>
        <p:spPr>
          <a:xfrm>
            <a:off x="6049347" y="103188"/>
            <a:ext cx="5495731" cy="5402262"/>
          </a:xfrm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9143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/>
          <p:cNvSpPr>
            <a:spLocks noGrp="1"/>
          </p:cNvSpPr>
          <p:nvPr>
            <p:ph type="title" hasCustomPrompt="1"/>
          </p:nvPr>
        </p:nvSpPr>
        <p:spPr>
          <a:xfrm>
            <a:off x="341296" y="426202"/>
            <a:ext cx="11193881" cy="1325563"/>
          </a:xfrm>
        </p:spPr>
        <p:txBody>
          <a:bodyPr/>
          <a:lstStyle>
            <a:lvl1pPr algn="l">
              <a:defRPr sz="4000">
                <a:solidFill>
                  <a:schemeClr val="bg1"/>
                </a:solidFill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Agenda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916832"/>
            <a:ext cx="11193462" cy="4525962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DaxPro-Regular" panose="02000506060000020004" pitchFamily="50" charset="-18"/>
              </a:defRPr>
            </a:lvl1pPr>
            <a:lvl2pPr marL="685800" indent="-228600">
              <a:buFont typeface="Wingdings" panose="05000000000000000000" pitchFamily="2" charset="2"/>
              <a:buChar char="ü"/>
              <a:defRPr>
                <a:solidFill>
                  <a:schemeClr val="bg1"/>
                </a:solidFill>
                <a:latin typeface="DaxPro-Regular" panose="02000506060000020004" pitchFamily="50" charset="-18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Pierwsza sekcja</a:t>
            </a:r>
          </a:p>
          <a:p>
            <a:pPr lvl="1"/>
            <a:r>
              <a:rPr lang="pl-PL" dirty="0" smtClean="0"/>
              <a:t>Podtytuł pierwszej sekcji</a:t>
            </a:r>
          </a:p>
          <a:p>
            <a:pPr lvl="0"/>
            <a:r>
              <a:rPr lang="pl-PL" dirty="0" smtClean="0"/>
              <a:t>Druga sekcja</a:t>
            </a:r>
          </a:p>
          <a:p>
            <a:pPr lvl="0"/>
            <a:r>
              <a:rPr lang="pl-PL" dirty="0" smtClean="0"/>
              <a:t>Trzecia sekcja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875360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końcow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/>
          <p:cNvSpPr>
            <a:spLocks noGrp="1"/>
          </p:cNvSpPr>
          <p:nvPr>
            <p:ph type="title" hasCustomPrompt="1"/>
          </p:nvPr>
        </p:nvSpPr>
        <p:spPr>
          <a:xfrm>
            <a:off x="685800" y="2254719"/>
            <a:ext cx="10515600" cy="85213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Dziękujemy za uwagę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0" y="3106849"/>
            <a:ext cx="10528300" cy="46677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baseline="0">
                <a:solidFill>
                  <a:schemeClr val="bg1"/>
                </a:solidFill>
                <a:latin typeface="DaxPro-Regular" panose="02000506060000020004" pitchFamily="50" charset="-18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Imię i Nazwisko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3573463"/>
            <a:ext cx="10528300" cy="51276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DaxPro-Regular" panose="02000506060000020004" pitchFamily="50" charset="-18"/>
              </a:defRPr>
            </a:lvl1pPr>
          </a:lstStyle>
          <a:p>
            <a:pPr lvl="0"/>
            <a:r>
              <a:rPr lang="pl-PL" dirty="0" smtClean="0"/>
              <a:t>Stanowisko</a:t>
            </a:r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4086225"/>
            <a:ext cx="10515600" cy="5143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DaxPro-Regular" panose="02000506060000020004" pitchFamily="50" charset="-18"/>
              </a:defRPr>
            </a:lvl1pPr>
          </a:lstStyle>
          <a:p>
            <a:pPr lvl="0"/>
            <a:r>
              <a:rPr lang="pl-PL" dirty="0" smtClean="0"/>
              <a:t>E-mail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663456"/>
            <a:ext cx="4231272" cy="7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901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sekcji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/>
          <p:cNvSpPr>
            <a:spLocks noGrp="1"/>
          </p:cNvSpPr>
          <p:nvPr>
            <p:ph type="title" hasCustomPrompt="1"/>
          </p:nvPr>
        </p:nvSpPr>
        <p:spPr>
          <a:xfrm>
            <a:off x="334963" y="2636912"/>
            <a:ext cx="10515600" cy="1325563"/>
          </a:xfrm>
        </p:spPr>
        <p:txBody>
          <a:bodyPr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Tytuł sekcji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7053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sekcji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0"/>
          <p:cNvSpPr>
            <a:spLocks noGrp="1"/>
          </p:cNvSpPr>
          <p:nvPr>
            <p:ph type="title" hasCustomPrompt="1"/>
          </p:nvPr>
        </p:nvSpPr>
        <p:spPr>
          <a:xfrm>
            <a:off x="334963" y="2636912"/>
            <a:ext cx="10515600" cy="1325563"/>
          </a:xfrm>
        </p:spPr>
        <p:txBody>
          <a:bodyPr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Tytuł sekcji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9999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sekcji_3">
    <p:bg>
      <p:bgPr>
        <a:solidFill>
          <a:srgbClr val="5FB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10"/>
          <p:cNvSpPr>
            <a:spLocks noGrp="1"/>
          </p:cNvSpPr>
          <p:nvPr>
            <p:ph type="title" hasCustomPrompt="1"/>
          </p:nvPr>
        </p:nvSpPr>
        <p:spPr>
          <a:xfrm>
            <a:off x="334963" y="2636912"/>
            <a:ext cx="10515600" cy="1325563"/>
          </a:xfrm>
        </p:spPr>
        <p:txBody>
          <a:bodyPr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Tytuł sekcji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8960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sekcji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1C3F-EE6A-4025-9101-885370696769}" type="datetimeFigureOut">
              <a:rPr lang="pl-PL" smtClean="0"/>
              <a:t>2015-11-29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A470-DC80-405E-85CA-272A9D835208}" type="slidenum">
              <a:rPr lang="pl-PL" smtClean="0"/>
              <a:t>‹#›</a:t>
            </a:fld>
            <a:endParaRPr lang="pl-PL"/>
          </a:p>
        </p:txBody>
      </p:sp>
      <p:sp>
        <p:nvSpPr>
          <p:cNvPr id="7" name="Tytuł 10"/>
          <p:cNvSpPr>
            <a:spLocks noGrp="1"/>
          </p:cNvSpPr>
          <p:nvPr>
            <p:ph type="title" hasCustomPrompt="1"/>
          </p:nvPr>
        </p:nvSpPr>
        <p:spPr>
          <a:xfrm>
            <a:off x="334963" y="2636912"/>
            <a:ext cx="10515600" cy="1325563"/>
          </a:xfrm>
        </p:spPr>
        <p:txBody>
          <a:bodyPr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Tytuł sekcji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8902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ekst cała stro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34963" y="332656"/>
            <a:ext cx="10515600" cy="1091487"/>
          </a:xfrm>
        </p:spPr>
        <p:txBody>
          <a:bodyPr anchor="t">
            <a:normAutofit/>
          </a:bodyPr>
          <a:lstStyle>
            <a:lvl1pPr>
              <a:defRPr sz="40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Podtytuł w sekcji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364815" y="1628800"/>
            <a:ext cx="10515600" cy="4436706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smtClean="0"/>
              <a:t>Treść…</a:t>
            </a:r>
          </a:p>
        </p:txBody>
      </p:sp>
    </p:spTree>
    <p:extLst>
      <p:ext uri="{BB962C8B-B14F-4D97-AF65-F5344CB8AC3E}">
        <p14:creationId xmlns:p14="http://schemas.microsoft.com/office/powerpoint/2010/main" val="36220739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ły obraz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34963" y="260648"/>
            <a:ext cx="10920663" cy="1325563"/>
          </a:xfrm>
        </p:spPr>
        <p:txBody>
          <a:bodyPr>
            <a:normAutofit/>
          </a:bodyPr>
          <a:lstStyle>
            <a:lvl1pPr>
              <a:defRPr sz="4000">
                <a:latin typeface="DaxPro-Regular" panose="02000506060000020004" pitchFamily="50" charset="-18"/>
              </a:defRPr>
            </a:lvl1pPr>
          </a:lstStyle>
          <a:p>
            <a:r>
              <a:rPr lang="pl-PL" dirty="0" smtClean="0"/>
              <a:t>Podtytuł w sekcji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20612"/>
          </a:xfrm>
        </p:spPr>
        <p:txBody>
          <a:bodyPr>
            <a:normAutofit/>
          </a:bodyPr>
          <a:lstStyle>
            <a:lvl1pPr>
              <a:defRPr sz="2400">
                <a:latin typeface="DaxPro-Regular" panose="02000506060000020004" pitchFamily="50" charset="-18"/>
              </a:defRPr>
            </a:lvl1pPr>
            <a:lvl2pPr>
              <a:defRPr sz="2400">
                <a:latin typeface="DaxPro-Regular" panose="02000506060000020004" pitchFamily="50" charset="-18"/>
              </a:defRPr>
            </a:lvl2pPr>
            <a:lvl3pPr>
              <a:defRPr sz="2400">
                <a:latin typeface="DaxPro-Regular" panose="02000506060000020004" pitchFamily="50" charset="-18"/>
              </a:defRPr>
            </a:lvl3pPr>
            <a:lvl4pPr>
              <a:defRPr sz="2400">
                <a:latin typeface="DaxPro-Regular" panose="02000506060000020004" pitchFamily="50" charset="-18"/>
              </a:defRPr>
            </a:lvl4pPr>
            <a:lvl5pPr>
              <a:defRPr sz="2400">
                <a:latin typeface="DaxPro-Regular" panose="02000506060000020004" pitchFamily="50" charset="-18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6130212" y="1825625"/>
            <a:ext cx="5223588" cy="4220612"/>
          </a:xfrm>
          <a:noFill/>
        </p:spPr>
        <p:txBody>
          <a:bodyPr/>
          <a:lstStyle>
            <a:lvl1pPr>
              <a:defRPr>
                <a:latin typeface="DaxPro-Regular" panose="02000506060000020004" pitchFamily="50" charset="-18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494376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1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C1C3F-EE6A-4025-9101-885370696769}" type="datetimeFigureOut">
              <a:rPr lang="pl-PL" smtClean="0"/>
              <a:t>2015-11-29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3306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3A470-DC80-405E-85CA-272A9D8352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48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0" r:id="rId4"/>
    <p:sldLayoutId id="2147483661" r:id="rId5"/>
    <p:sldLayoutId id="2147483662" r:id="rId6"/>
    <p:sldLayoutId id="2147483676" r:id="rId7"/>
    <p:sldLayoutId id="2147483651" r:id="rId8"/>
    <p:sldLayoutId id="2147483652" r:id="rId9"/>
    <p:sldLayoutId id="2147483665" r:id="rId10"/>
    <p:sldLayoutId id="2147483668" r:id="rId11"/>
    <p:sldLayoutId id="2147483670" r:id="rId12"/>
    <p:sldLayoutId id="2147483671" r:id="rId13"/>
    <p:sldLayoutId id="2147483674" r:id="rId14"/>
    <p:sldLayoutId id="2147483680" r:id="rId15"/>
    <p:sldLayoutId id="2147483666" r:id="rId16"/>
    <p:sldLayoutId id="2147483667" r:id="rId17"/>
    <p:sldLayoutId id="2147483672" r:id="rId18"/>
    <p:sldLayoutId id="2147483669" r:id="rId19"/>
    <p:sldLayoutId id="2147483673" r:id="rId20"/>
    <p:sldLayoutId id="2147483683" r:id="rId21"/>
    <p:sldLayoutId id="2147483653" r:id="rId22"/>
    <p:sldLayoutId id="2147483679" r:id="rId23"/>
    <p:sldLayoutId id="2147483655" r:id="rId24"/>
    <p:sldLayoutId id="2147483656" r:id="rId25"/>
    <p:sldLayoutId id="2147483657" r:id="rId26"/>
    <p:sldLayoutId id="2147483658" r:id="rId27"/>
    <p:sldLayoutId id="2147483678" r:id="rId28"/>
    <p:sldLayoutId id="2147483659" r:id="rId29"/>
    <p:sldLayoutId id="2147483664" r:id="rId3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onet.pl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pring.io/spring/docs/current/spring-framework-reference/html/scheduling.html" TargetMode="External"/><Relationship Id="rId2" Type="http://schemas.openxmlformats.org/officeDocument/2006/relationships/hyperlink" Target="https://docs.spring.io/spring/docs/current/spring-framework-reference/html/cache.html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spring.io/blog/2015/02/11/better-application-events-in-spring-framework-4-2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02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2" y="260649"/>
            <a:ext cx="10992274" cy="864096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Cache abstraction -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@CachePut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79376" y="1561534"/>
            <a:ext cx="4817243" cy="2010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CachePut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(value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"cars"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	  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"#car.id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1944" y="1412776"/>
            <a:ext cx="6348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DaxPro-Regular" pitchFamily="50" charset="0"/>
              </a:rPr>
              <a:t>Wstawia do cache’a o nazwie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cars </a:t>
            </a:r>
            <a:r>
              <a:rPr lang="pl-PL" sz="2400" dirty="0" smtClean="0">
                <a:latin typeface="DaxPro-Regular" pitchFamily="50" charset="0"/>
              </a:rPr>
              <a:t>obiekt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pl-PL" sz="2400" dirty="0" smtClean="0">
                <a:latin typeface="DaxPro-Regular" pitchFamily="50" charset="0"/>
              </a:rPr>
              <a:t> pod kluczem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Long car.id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DaxPro-Regular" pitchFamily="50" charset="0"/>
                <a:cs typeface="Courier New" panose="02070309020205020404" pitchFamily="49" charset="0"/>
              </a:rPr>
              <a:t>Domyślnym kluczem jest zbiór wszystkich parametrów metody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 smtClean="0">
                <a:latin typeface="DaxPro-Regular" pitchFamily="50" charset="0"/>
                <a:cs typeface="Courier New" panose="02070309020205020404" pitchFamily="49" charset="0"/>
              </a:rPr>
              <a:t>Metoda zostanie zawsze wywołana, niezależnie od stanu cache’a</a:t>
            </a:r>
          </a:p>
        </p:txBody>
      </p:sp>
    </p:spTree>
    <p:extLst>
      <p:ext uri="{BB962C8B-B14F-4D97-AF65-F5344CB8AC3E}">
        <p14:creationId xmlns:p14="http://schemas.microsoft.com/office/powerpoint/2010/main" val="26529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263352" y="1340768"/>
            <a:ext cx="10729192" cy="47054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@Caching</a:t>
            </a:r>
            <a:r>
              <a:rPr lang="pl-PL" dirty="0" smtClean="0">
                <a:latin typeface="+mj-lt"/>
              </a:rPr>
              <a:t>:</a:t>
            </a:r>
          </a:p>
          <a:p>
            <a:endParaRPr lang="pl-PL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>
                <a:latin typeface="DaxPro-Regular" pitchFamily="50" charset="0"/>
              </a:rPr>
              <a:t>c</a:t>
            </a:r>
            <a:r>
              <a:rPr lang="pl-PL" dirty="0" smtClean="0">
                <a:latin typeface="DaxPro-Regular" pitchFamily="50" charset="0"/>
              </a:rPr>
              <a:t>aching conditions: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 smtClean="0">
              <a:latin typeface="+mj-lt"/>
            </a:endParaRPr>
          </a:p>
          <a:p>
            <a:endParaRPr lang="pl-PL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</a:rPr>
              <a:t>custom key generator: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Cache abstraction – co jeszcze?</a:t>
            </a:r>
            <a:endParaRPr lang="en-US" dirty="0">
              <a:latin typeface="DaxPro-Regular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9296" y="1124744"/>
            <a:ext cx="7776864" cy="1508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@Caching(evict = { </a:t>
            </a:r>
            <a:endParaRPr lang="pl-PL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CacheEvict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("primary"), </a:t>
            </a:r>
            <a:r>
              <a:rPr lang="pl-PL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pl-PL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CacheEvict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value= 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"secondary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", key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="#</a:t>
            </a:r>
            <a:r>
              <a:rPr lang="pl-PL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deposit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l-PL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importBooks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(String deposit, Date date)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82666" y="2924944"/>
            <a:ext cx="777686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@Cacheable(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book", 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="#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32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unless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="#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result.hardback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endParaRPr lang="pl-PL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findBook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(String name)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6702" y="4714056"/>
            <a:ext cx="777686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Cacheable(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cacheNames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="books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keyGenerator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myKeyGenerator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findBook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(ISBN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isbn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0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/>
          <p:cNvGrpSpPr/>
          <p:nvPr/>
        </p:nvGrpSpPr>
        <p:grpSpPr>
          <a:xfrm>
            <a:off x="7680176" y="1284759"/>
            <a:ext cx="3528392" cy="4260264"/>
            <a:chOff x="4007768" y="1484784"/>
            <a:chExt cx="3528392" cy="4260264"/>
          </a:xfrm>
        </p:grpSpPr>
        <p:pic>
          <p:nvPicPr>
            <p:cNvPr id="6" name="Obraz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768" y="1484784"/>
              <a:ext cx="3312368" cy="3312368"/>
            </a:xfrm>
            <a:prstGeom prst="rect">
              <a:avLst/>
            </a:prstGeom>
          </p:spPr>
        </p:pic>
        <p:sp>
          <p:nvSpPr>
            <p:cNvPr id="7" name="pole tekstowe 6"/>
            <p:cNvSpPr txBox="1"/>
            <p:nvPr/>
          </p:nvSpPr>
          <p:spPr>
            <a:xfrm>
              <a:off x="4007768" y="4729385"/>
              <a:ext cx="3528392" cy="101566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l-PL" sz="6000" dirty="0" smtClean="0">
                  <a:latin typeface="DaxPro-Bold" panose="02000506070000020004" pitchFamily="50" charset="-18"/>
                  <a:cs typeface="David" panose="020E0502060401010101" pitchFamily="34" charset="-79"/>
                </a:rPr>
                <a:t>zadanie</a:t>
              </a:r>
              <a:endParaRPr lang="pl-PL" sz="6000" dirty="0">
                <a:latin typeface="DaxPro-Bold" panose="02000506070000020004" pitchFamily="50" charset="-18"/>
                <a:cs typeface="David" panose="020E0502060401010101" pitchFamily="34" charset="-79"/>
              </a:endParaRPr>
            </a:p>
          </p:txBody>
        </p:sp>
      </p:grpSp>
      <p:sp>
        <p:nvSpPr>
          <p:cNvPr id="2" name="Symbol zastępczy zawartości 1"/>
          <p:cNvSpPr>
            <a:spLocks noGrp="1"/>
          </p:cNvSpPr>
          <p:nvPr>
            <p:ph sz="half" idx="2"/>
          </p:nvPr>
        </p:nvSpPr>
        <p:spPr>
          <a:xfrm>
            <a:off x="479376" y="1196752"/>
            <a:ext cx="9001000" cy="48494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Przełącz się na branch caching/task1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checkout caching/task1</a:t>
            </a:r>
            <a:r>
              <a:rPr lang="pl-PL" dirty="0" smtClean="0">
                <a:latin typeface="+mj-lt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Uruchom aplikację – obserwuj wyniki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Skonfiguruj mechanizm cachowania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Dodaj obsługę cachowania na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CacheableCarRepository</a:t>
            </a:r>
            <a:r>
              <a:rPr lang="pl-PL" dirty="0" smtClean="0"/>
              <a:t> dla metody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getById. 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Pamiętaj o inwalidacji i uaktualnieniu cache’a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Uruchom </a:t>
            </a:r>
            <a:r>
              <a:rPr lang="pl-PL" dirty="0">
                <a:latin typeface="DaxPro-Regular" pitchFamily="50" charset="0"/>
              </a:rPr>
              <a:t>aplikację – obserwuj wyniki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Zacomituj rozwiązanie</a:t>
            </a:r>
          </a:p>
          <a:p>
            <a:pPr lvl="1" indent="0">
              <a:buNone/>
            </a:pP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</a:p>
          <a:p>
            <a:pPr lvl="1" indent="0">
              <a:buNone/>
            </a:pP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commit –m „caching task 1 solution”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792088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Cache abstraction – zadanie 1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7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/>
          <p:cNvGrpSpPr/>
          <p:nvPr/>
        </p:nvGrpSpPr>
        <p:grpSpPr>
          <a:xfrm>
            <a:off x="7680176" y="1284759"/>
            <a:ext cx="3528392" cy="4260264"/>
            <a:chOff x="4007768" y="1484784"/>
            <a:chExt cx="3528392" cy="4260264"/>
          </a:xfrm>
        </p:grpSpPr>
        <p:pic>
          <p:nvPicPr>
            <p:cNvPr id="6" name="Obraz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768" y="1484784"/>
              <a:ext cx="3312368" cy="3312368"/>
            </a:xfrm>
            <a:prstGeom prst="rect">
              <a:avLst/>
            </a:prstGeom>
          </p:spPr>
        </p:pic>
        <p:sp>
          <p:nvSpPr>
            <p:cNvPr id="7" name="pole tekstowe 6"/>
            <p:cNvSpPr txBox="1"/>
            <p:nvPr/>
          </p:nvSpPr>
          <p:spPr>
            <a:xfrm>
              <a:off x="4007768" y="4729385"/>
              <a:ext cx="3528392" cy="101566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l-PL" sz="6000" dirty="0" smtClean="0">
                  <a:latin typeface="DaxPro-Bold" panose="02000506070000020004" pitchFamily="50" charset="-18"/>
                  <a:cs typeface="David" panose="020E0502060401010101" pitchFamily="34" charset="-79"/>
                </a:rPr>
                <a:t>zadanie</a:t>
              </a:r>
              <a:endParaRPr lang="pl-PL" sz="6000" dirty="0">
                <a:latin typeface="DaxPro-Bold" panose="02000506070000020004" pitchFamily="50" charset="-18"/>
                <a:cs typeface="David" panose="020E0502060401010101" pitchFamily="34" charset="-79"/>
              </a:endParaRPr>
            </a:p>
          </p:txBody>
        </p:sp>
      </p:grpSp>
      <p:sp>
        <p:nvSpPr>
          <p:cNvPr id="2" name="Symbol zastępczy zawartości 1"/>
          <p:cNvSpPr>
            <a:spLocks noGrp="1"/>
          </p:cNvSpPr>
          <p:nvPr>
            <p:ph sz="half" idx="2"/>
          </p:nvPr>
        </p:nvSpPr>
        <p:spPr>
          <a:xfrm>
            <a:off x="479376" y="1196752"/>
            <a:ext cx="9001000" cy="48494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Przełącz się na branch caching/task2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checkout caching/task2</a:t>
            </a:r>
            <a:r>
              <a:rPr lang="pl-PL" dirty="0" smtClean="0">
                <a:latin typeface="+mj-lt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W interfejsie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CarRepository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dodano metodę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getAll. 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Dodaj obsługę cachowania także dla tej metody. Zadbaj o to żeby cachowanie innych metod nadal działało prawidłowo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Uruchom </a:t>
            </a:r>
            <a:r>
              <a:rPr lang="pl-PL" dirty="0">
                <a:latin typeface="DaxPro-Regular" pitchFamily="50" charset="0"/>
              </a:rPr>
              <a:t>aplikację – obserwuj wyniki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Zacomituj rozwiązanie</a:t>
            </a:r>
          </a:p>
          <a:p>
            <a:pPr lvl="1" indent="0">
              <a:buNone/>
            </a:pP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commit –m „caching task 2 solution”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792088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Cache abstraction – zadanie 2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/>
          <p:cNvGrpSpPr/>
          <p:nvPr/>
        </p:nvGrpSpPr>
        <p:grpSpPr>
          <a:xfrm>
            <a:off x="7680176" y="1284759"/>
            <a:ext cx="3528392" cy="4260264"/>
            <a:chOff x="4007768" y="1484784"/>
            <a:chExt cx="3528392" cy="4260264"/>
          </a:xfrm>
        </p:grpSpPr>
        <p:pic>
          <p:nvPicPr>
            <p:cNvPr id="6" name="Obraz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768" y="1484784"/>
              <a:ext cx="3312368" cy="3312368"/>
            </a:xfrm>
            <a:prstGeom prst="rect">
              <a:avLst/>
            </a:prstGeom>
          </p:spPr>
        </p:pic>
        <p:sp>
          <p:nvSpPr>
            <p:cNvPr id="7" name="pole tekstowe 6"/>
            <p:cNvSpPr txBox="1"/>
            <p:nvPr/>
          </p:nvSpPr>
          <p:spPr>
            <a:xfrm>
              <a:off x="4007768" y="4729385"/>
              <a:ext cx="3528392" cy="101566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l-PL" sz="6000" dirty="0" smtClean="0">
                  <a:latin typeface="DaxPro-Bold" panose="02000506070000020004" pitchFamily="50" charset="-18"/>
                  <a:cs typeface="David" panose="020E0502060401010101" pitchFamily="34" charset="-79"/>
                </a:rPr>
                <a:t>zadanie</a:t>
              </a:r>
              <a:endParaRPr lang="pl-PL" sz="6000" dirty="0">
                <a:latin typeface="DaxPro-Bold" panose="02000506070000020004" pitchFamily="50" charset="-18"/>
                <a:cs typeface="David" panose="020E0502060401010101" pitchFamily="34" charset="-79"/>
              </a:endParaRPr>
            </a:p>
          </p:txBody>
        </p:sp>
      </p:grpSp>
      <p:sp>
        <p:nvSpPr>
          <p:cNvPr id="2" name="Symbol zastępczy zawartości 1"/>
          <p:cNvSpPr>
            <a:spLocks noGrp="1"/>
          </p:cNvSpPr>
          <p:nvPr>
            <p:ph sz="half" idx="2"/>
          </p:nvPr>
        </p:nvSpPr>
        <p:spPr>
          <a:xfrm>
            <a:off x="479376" y="1196752"/>
            <a:ext cx="9001000" cy="48494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Przełącz się na branch caching/task3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checkout caching/task3</a:t>
            </a:r>
            <a:endParaRPr lang="pl-PL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W interfejsie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CarRepository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dodano metodę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Collection&lt;Car&gt;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getByIds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(Long... ids)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Zaimplementuj metodę wykorzystując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getId 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w ten sposób aby pobierać tylko te samochody, które nie znajdują się w cache’u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Uruchom </a:t>
            </a:r>
            <a:r>
              <a:rPr lang="pl-PL" dirty="0">
                <a:latin typeface="DaxPro-Regular" pitchFamily="50" charset="0"/>
              </a:rPr>
              <a:t>aplikację – obserwuj wyniki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Zacomituj rozwiązanie</a:t>
            </a:r>
          </a:p>
          <a:p>
            <a:pPr lvl="1" indent="0">
              <a:buNone/>
            </a:pP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 commit –m „caching task 3 solution”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792088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Cache abstraction – zadanie 3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8887916" cy="59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3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720080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Task scheduling and executors</a:t>
            </a:r>
            <a:endParaRPr lang="en-US" dirty="0">
              <a:latin typeface="DaxPro-Regular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359" y="1130261"/>
            <a:ext cx="87129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2400" dirty="0">
              <a:latin typeface="DaxPro-Regular" pitchFamily="50" charset="0"/>
            </a:endParaRPr>
          </a:p>
          <a:p>
            <a:r>
              <a:rPr lang="pl-PL" sz="2400" dirty="0" smtClean="0">
                <a:latin typeface="DaxPro-Regular" pitchFamily="50" charset="0"/>
              </a:rPr>
              <a:t>Dostarczone abstrakcje</a:t>
            </a:r>
          </a:p>
          <a:p>
            <a:pPr lvl="1"/>
            <a:endParaRPr lang="pl-PL" sz="2400" dirty="0" smtClean="0">
              <a:latin typeface="DaxPro-Regular" pitchFamily="50" charset="0"/>
              <a:cs typeface="Courier New" panose="02070309020205020404" pitchFamily="49" charset="0"/>
            </a:endParaRPr>
          </a:p>
          <a:p>
            <a:endParaRPr lang="pl-PL" sz="2400" dirty="0" smtClean="0">
              <a:latin typeface="DaxPro-Regular" pitchFamily="50" charset="0"/>
            </a:endParaRPr>
          </a:p>
          <a:p>
            <a:endParaRPr lang="pl-PL" sz="2400" dirty="0">
              <a:latin typeface="DaxPro-Regular" pitchFamily="50" charset="0"/>
            </a:endParaRPr>
          </a:p>
          <a:p>
            <a:endParaRPr lang="pl-PL" sz="2400" dirty="0" smtClean="0">
              <a:latin typeface="DaxPro-Regular" pitchFamily="50" charset="0"/>
            </a:endParaRPr>
          </a:p>
          <a:p>
            <a:r>
              <a:rPr lang="pl-PL" sz="2400" dirty="0" smtClean="0">
                <a:latin typeface="DaxPro-Regular" pitchFamily="50" charset="0"/>
              </a:rPr>
              <a:t>Najpopularniejsze implementacje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l-PL" sz="2400" dirty="0" smtClean="0">
              <a:latin typeface="DaxPro-Regular" pitchFamily="50" charset="0"/>
              <a:cs typeface="Courier New" panose="02070309020205020404" pitchFamily="49" charset="0"/>
            </a:endParaRPr>
          </a:p>
          <a:p>
            <a:endParaRPr lang="pl-PL" sz="2400" dirty="0" smtClean="0">
              <a:latin typeface="DaxPro-Regular" pitchFamily="50" charset="0"/>
              <a:cs typeface="Courier New" panose="02070309020205020404" pitchFamily="49" charset="0"/>
            </a:endParaRPr>
          </a:p>
          <a:p>
            <a:endParaRPr lang="pl-PL" sz="2400" dirty="0" smtClean="0">
              <a:latin typeface="DaxPro-Regular" pitchFamily="50" charset="0"/>
              <a:cs typeface="Courier New" panose="02070309020205020404" pitchFamily="49" charset="0"/>
            </a:endParaRPr>
          </a:p>
          <a:p>
            <a:endParaRPr lang="pl-PL" sz="2400" dirty="0" smtClean="0">
              <a:latin typeface="DaxPro-Regular" pitchFamily="50" charset="0"/>
              <a:cs typeface="Courier New" panose="02070309020205020404" pitchFamily="49" charset="0"/>
            </a:endParaRPr>
          </a:p>
          <a:p>
            <a:r>
              <a:rPr lang="pl-PL" sz="2400" dirty="0" smtClean="0">
                <a:latin typeface="DaxPro-Regular" pitchFamily="50" charset="0"/>
                <a:cs typeface="Courier New" panose="02070309020205020404" pitchFamily="49" charset="0"/>
              </a:rPr>
              <a:t>Użycie deklaratywne:</a:t>
            </a:r>
          </a:p>
          <a:p>
            <a:pPr lvl="1"/>
            <a:endParaRPr lang="pl-PL" sz="2400" dirty="0" smtClean="0">
              <a:latin typeface="DaxPro-Regular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DaxPro-Regular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7888" y="1268760"/>
            <a:ext cx="662473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TaskExecutor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TaskScheduler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endParaRPr lang="pl-PL" sz="24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7888" y="2924944"/>
            <a:ext cx="662473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ThreadPoolTaskExecutor</a:t>
            </a:r>
            <a:endParaRPr lang="pl-P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ThreadPoolTaskScheduler</a:t>
            </a:r>
            <a:endParaRPr lang="pl-P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 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CronTrigger</a:t>
            </a:r>
            <a:r>
              <a:rPr lang="pl-P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PeriodicTrigger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7283" y="4653136"/>
            <a:ext cx="6605341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@EnableAsync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@EnableScheduling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@Schedule</a:t>
            </a:r>
            <a:endParaRPr lang="pl-P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4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663952" y="993212"/>
            <a:ext cx="5832648" cy="16437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</a:rPr>
              <a:t>dodaj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Enable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DaxPro-Regular" pitchFamily="50" charset="0"/>
              </a:rPr>
              <a:t>w dowolnej klasie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  <a:cs typeface="Courier New" panose="02070309020205020404" pitchFamily="49" charset="0"/>
              </a:rPr>
              <a:t>Opcjonalnie: stwórz własnego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Executor’a</a:t>
            </a:r>
            <a:r>
              <a:rPr lang="pl-PL" sz="2000" dirty="0">
                <a:latin typeface="DaxPro-Regular" pitchFamily="50" charset="0"/>
                <a:cs typeface="Courier New" panose="02070309020205020404" pitchFamily="49" charset="0"/>
              </a:rPr>
              <a:t> o</a:t>
            </a:r>
            <a:r>
              <a:rPr lang="pl-PL" sz="2000" dirty="0" smtClean="0">
                <a:latin typeface="DaxPro-Regular" pitchFamily="50" charset="0"/>
                <a:cs typeface="Courier New" panose="02070309020205020404" pitchFamily="49" charset="0"/>
              </a:rPr>
              <a:t> danym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@Qualifier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latin typeface="DaxPro-Regular" pitchFamily="50" charset="0"/>
                <a:cs typeface="Courier New" panose="02070309020205020404" pitchFamily="49" charset="0"/>
              </a:rPr>
              <a:t>Opcjonalnie: </a:t>
            </a:r>
            <a:r>
              <a:rPr lang="pl-PL" sz="2000" dirty="0" smtClean="0">
                <a:latin typeface="DaxPro-Regular" pitchFamily="50" charset="0"/>
                <a:cs typeface="Courier New" panose="02070309020205020404" pitchFamily="49" charset="0"/>
              </a:rPr>
              <a:t>Zaimplementuj interfejs </a:t>
            </a:r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AsyncConfigurer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l-PL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2" y="260649"/>
            <a:ext cx="10992274" cy="864096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Wykonanie asynchroniczne – konfiguracja (1/2)</a:t>
            </a:r>
            <a:endParaRPr lang="en-US" dirty="0">
              <a:latin typeface="DaxPro-Regular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786" y="1052736"/>
            <a:ext cx="5256583" cy="1631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EnableAsync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l-PL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@Configuration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Spring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98" y="3068960"/>
            <a:ext cx="11043044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@Bean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@Qualifier("my")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Executor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myTaskExecutor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ThreadPoolTaskExecutor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taskExecutor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ThreadPoolTaskExecutor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taskExecutor.setMaxPoolSize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(3);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taskExecutor.setCorePoolSize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(3);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taskExecutor.setThreadNamePrefix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("MY_EXECUTOR-thread-");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taskExecutor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962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2" y="260649"/>
            <a:ext cx="10992274" cy="864096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Wykonanie asynchroniczne – konfiguracja (2/2)</a:t>
            </a:r>
            <a:endParaRPr lang="en-US" dirty="0">
              <a:latin typeface="DaxPro-Regular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232" y="1196752"/>
            <a:ext cx="11643416" cy="50167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EnableAsync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MySpringConfig </a:t>
            </a:r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AsyncConfigurer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   </a:t>
            </a:r>
            <a:endParaRPr lang="pl-PL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@Override</a:t>
            </a:r>
          </a:p>
          <a:p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Executor getAsyncExecutor()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  <a:endParaRPr lang="pl-P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myExecutor;</a:t>
            </a:r>
            <a:endParaRPr lang="pl-P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</a:p>
          <a:p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AsyncUncaughtExceptionHandler getAsyncUncaughtExceptionHandler</a:t>
            </a:r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return myCustomErrorHandel;</a:t>
            </a:r>
            <a:endParaRPr lang="pl-P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4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DaxPro-Regular" pitchFamily="50" charset="0"/>
              </a:rPr>
              <a:t>Wykonanie asynchroniczne </a:t>
            </a:r>
            <a:r>
              <a:rPr lang="pl-PL" dirty="0" smtClean="0">
                <a:latin typeface="DaxPro-Regular" pitchFamily="50" charset="0"/>
              </a:rPr>
              <a:t>– użycie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@Async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360" y="1412776"/>
            <a:ext cx="6048672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</a:p>
          <a:p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doSomethingAsync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360" y="2492896"/>
            <a:ext cx="6048672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Async(„my”)</a:t>
            </a:r>
          </a:p>
          <a:p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doSomethingAsync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360" y="3646765"/>
            <a:ext cx="6048672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</a:p>
          <a:p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Future&lt;MyResultType&gt;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exec(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MyResultType result = ...</a:t>
            </a:r>
          </a:p>
          <a:p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r>
              <a:rPr lang="pl-PL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AsyncResult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l-P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8048" y="1412776"/>
            <a:ext cx="5472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DaxPro-Regular" pitchFamily="50" charset="0"/>
              </a:rPr>
              <a:t>m</a:t>
            </a:r>
            <a:r>
              <a:rPr lang="pl-PL" sz="2400" dirty="0" smtClean="0">
                <a:latin typeface="DaxPro-Regular" pitchFamily="50" charset="0"/>
              </a:rPr>
              <a:t>etoda wykona się w osobnym wątku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DaxPro-Regular" pitchFamily="50" charset="0"/>
              </a:rPr>
              <a:t>n</a:t>
            </a:r>
            <a:r>
              <a:rPr lang="pl-PL" sz="2400" dirty="0" smtClean="0">
                <a:latin typeface="DaxPro-Regular" pitchFamily="50" charset="0"/>
              </a:rPr>
              <a:t>owy wątek na każde wywołanie</a:t>
            </a:r>
            <a:endParaRPr lang="en-US" sz="2400" dirty="0">
              <a:latin typeface="DaxPro-Regular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8048" y="2453987"/>
            <a:ext cx="5781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DaxPro-Regular" pitchFamily="50" charset="0"/>
              </a:rPr>
              <a:t>e</a:t>
            </a:r>
            <a:r>
              <a:rPr lang="pl-PL" sz="2400" dirty="0" smtClean="0">
                <a:latin typeface="DaxPro-Regular" pitchFamily="50" charset="0"/>
              </a:rPr>
              <a:t>xecutor „my” zajmie się wykonaniem metody</a:t>
            </a:r>
            <a:endParaRPr lang="en-US" sz="2400" dirty="0">
              <a:latin typeface="DaxPro-Regular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28048" y="3884855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DaxPro-Regular" pitchFamily="50" charset="0"/>
              </a:rPr>
              <a:t>Jeśli metoda ma zwracać wynik, należy użyć interfejsu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java.concurent.Future&lt;T&gt;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5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7300" dirty="0" smtClean="0">
                <a:latin typeface="DaxPro-Regular" pitchFamily="50" charset="0"/>
              </a:rPr>
              <a:t>So you think you know Spring Framework?</a:t>
            </a:r>
            <a:r>
              <a:rPr lang="pl-PL" dirty="0" smtClean="0">
                <a:latin typeface="DaxPro-Regular" pitchFamily="50" charset="0"/>
              </a:rPr>
              <a:t/>
            </a:r>
            <a:br>
              <a:rPr lang="pl-PL" dirty="0" smtClean="0">
                <a:latin typeface="DaxPro-Regular" pitchFamily="50" charset="0"/>
              </a:rPr>
            </a:br>
            <a:r>
              <a:rPr lang="pl-PL" sz="3600" dirty="0">
                <a:latin typeface="DaxPro-Regular" pitchFamily="50" charset="0"/>
              </a:rPr>
              <a:t>K</a:t>
            </a:r>
            <a:r>
              <a:rPr lang="pl-PL" sz="3600" dirty="0" smtClean="0">
                <a:latin typeface="DaxPro-Regular" pitchFamily="50" charset="0"/>
              </a:rPr>
              <a:t>ilka możliwości Springa, których mogłeś/aś nie znać</a:t>
            </a:r>
            <a:endParaRPr lang="pl-PL" sz="4000" dirty="0">
              <a:latin typeface="DaxPro-Regular" pitchFamily="50" charset="0"/>
            </a:endParaRP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Poznań, 2. grudnia 2015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22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663952" y="1052736"/>
            <a:ext cx="6264696" cy="165618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</a:rPr>
              <a:t>dodaj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EnableScheduling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smtClean="0">
                <a:latin typeface="DaxPro-Regular" pitchFamily="50" charset="0"/>
              </a:rPr>
              <a:t>w dowolnej klasie </a:t>
            </a:r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Opcjonalnie: stwórz własnego </a:t>
            </a:r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TaskScheduler’a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2" y="260649"/>
            <a:ext cx="10992274" cy="864096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Scheduler - konfiguracja</a:t>
            </a:r>
            <a:endParaRPr lang="en-US" dirty="0">
              <a:latin typeface="DaxPro-Regular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786" y="1052736"/>
            <a:ext cx="5256583" cy="1631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EnableScheduling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l-PL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@Configuration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Spring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98" y="3068960"/>
            <a:ext cx="11325718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@Bean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TaskScheduler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myTaskScheduler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ThreadPoolTaskScheduler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Scheduler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ThreadPoolTaskScheduler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Scheduler.setPoolSize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Scheduler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.setThreadNamePrefix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("MY_SCHEDULER-thread-");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Scheduler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895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Scheduler – użycie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@Scheduled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360" y="1412776"/>
            <a:ext cx="6048672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@Scheduled(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"0/5 * * * * ?")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l-PL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doSomethingScheduled(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360" y="2492896"/>
            <a:ext cx="6048672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@Scheduled(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0 23 ? *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SAT") </a:t>
            </a:r>
            <a:endParaRPr lang="pl-P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doSomethingScheduled(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8048" y="1412776"/>
            <a:ext cx="54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DaxPro-Regular" pitchFamily="50" charset="0"/>
              </a:rPr>
              <a:t>Scheduler będzie wywoływał metodę co 5 sekund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28048" y="2453987"/>
            <a:ext cx="54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DaxPro-Regular" pitchFamily="50" charset="0"/>
              </a:rPr>
              <a:t>Scheduler będzie wywoływał metodę </a:t>
            </a:r>
            <a:r>
              <a:rPr lang="pl-PL" sz="2400" dirty="0" smtClean="0">
                <a:latin typeface="DaxPro-Regular" pitchFamily="50" charset="0"/>
              </a:rPr>
              <a:t>w każdą sobotę o 23.00</a:t>
            </a:r>
            <a:endParaRPr lang="pl-PL" sz="2400" dirty="0">
              <a:latin typeface="DaxPro-Regular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360" y="3530912"/>
            <a:ext cx="6048672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@Scheduled(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fixedRate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2000L) </a:t>
            </a:r>
            <a:endParaRPr lang="pl-PL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doSomethingScheduled(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62700" y="3429000"/>
            <a:ext cx="5437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DaxPro-Regular" pitchFamily="50" charset="0"/>
              </a:rPr>
              <a:t>Scheduler będzie wywoływał metodę </a:t>
            </a:r>
            <a:r>
              <a:rPr lang="pl-PL" sz="2400" dirty="0" smtClean="0">
                <a:latin typeface="DaxPro-Regular" pitchFamily="50" charset="0"/>
              </a:rPr>
              <a:t>co 2000ms</a:t>
            </a:r>
            <a:endParaRPr lang="pl-PL" sz="2400" dirty="0">
              <a:latin typeface="DaxPro-Regular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360" y="4581128"/>
            <a:ext cx="1130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latin typeface="DaxPro-Regular" pitchFamily="50" charset="0"/>
              </a:rPr>
              <a:t>Schedulowana metoda nie może przyjmować parametrów ani zwracać wyniku</a:t>
            </a:r>
            <a:endParaRPr lang="pl-PL" sz="2400" b="1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7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a 7"/>
          <p:cNvGrpSpPr/>
          <p:nvPr/>
        </p:nvGrpSpPr>
        <p:grpSpPr>
          <a:xfrm>
            <a:off x="8112224" y="1284759"/>
            <a:ext cx="3528392" cy="4260264"/>
            <a:chOff x="4007768" y="1484784"/>
            <a:chExt cx="3528392" cy="4260264"/>
          </a:xfrm>
        </p:grpSpPr>
        <p:pic>
          <p:nvPicPr>
            <p:cNvPr id="7" name="Obraz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768" y="1484784"/>
              <a:ext cx="3312368" cy="3312368"/>
            </a:xfrm>
            <a:prstGeom prst="rect">
              <a:avLst/>
            </a:prstGeom>
          </p:spPr>
        </p:pic>
        <p:sp>
          <p:nvSpPr>
            <p:cNvPr id="8" name="pole tekstowe 6"/>
            <p:cNvSpPr txBox="1"/>
            <p:nvPr/>
          </p:nvSpPr>
          <p:spPr>
            <a:xfrm>
              <a:off x="4007768" y="4729385"/>
              <a:ext cx="3528392" cy="101566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l-PL" sz="6000" dirty="0" smtClean="0">
                  <a:latin typeface="DaxPro-Bold" panose="02000506070000020004" pitchFamily="50" charset="-18"/>
                  <a:cs typeface="David" panose="020E0502060401010101" pitchFamily="34" charset="-79"/>
                </a:rPr>
                <a:t>zadanie</a:t>
              </a:r>
              <a:endParaRPr lang="pl-PL" sz="6000" dirty="0">
                <a:latin typeface="DaxPro-Bold" panose="02000506070000020004" pitchFamily="50" charset="-18"/>
                <a:cs typeface="David" panose="020E0502060401010101" pitchFamily="34" charset="-79"/>
              </a:endParaRPr>
            </a:p>
          </p:txBody>
        </p:sp>
      </p:grpSp>
      <p:sp>
        <p:nvSpPr>
          <p:cNvPr id="2" name="Symbol zastępczy zawartości 1"/>
          <p:cNvSpPr>
            <a:spLocks noGrp="1"/>
          </p:cNvSpPr>
          <p:nvPr>
            <p:ph sz="half" idx="2"/>
          </p:nvPr>
        </p:nvSpPr>
        <p:spPr>
          <a:xfrm>
            <a:off x="839788" y="1196752"/>
            <a:ext cx="9792716" cy="484948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latin typeface="DaxPro-Regular" pitchFamily="50" charset="0"/>
              </a:rPr>
              <a:t>Przełącz się na branch </a:t>
            </a:r>
            <a:r>
              <a:rPr lang="pl-PL" dirty="0" smtClean="0">
                <a:latin typeface="DaxPro-Regular" pitchFamily="50" charset="0"/>
              </a:rPr>
              <a:t>async/task1</a:t>
            </a:r>
            <a:endParaRPr lang="pl-PL" dirty="0">
              <a:latin typeface="DaxPro-Regular" pitchFamily="50" charset="0"/>
            </a:endParaRP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async/task1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Uruchom aplikację – obserwuj wyniki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>
                <a:latin typeface="DaxPro-Regular" pitchFamily="50" charset="0"/>
              </a:rPr>
              <a:t>Zmień implementację w ten sposób </a:t>
            </a:r>
            <a:r>
              <a:rPr lang="pl-PL" dirty="0" smtClean="0">
                <a:latin typeface="DaxPro-Regular" pitchFamily="50" charset="0"/>
              </a:rPr>
              <a:t>aby 100 wywołań</a:t>
            </a:r>
            <a:br>
              <a:rPr lang="pl-PL" dirty="0" smtClean="0">
                <a:latin typeface="DaxPro-Regular" pitchFamily="50" charset="0"/>
              </a:rPr>
            </a:br>
            <a:r>
              <a:rPr lang="pl-PL" dirty="0" smtClean="0">
                <a:latin typeface="DaxPro-Regular" pitchFamily="50" charset="0"/>
              </a:rPr>
              <a:t>metody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ImportantThingManager#doImportantThing </a:t>
            </a:r>
            <a:b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wykonało się w 10 wątkach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Uruchom aplikację – obserwuj wyniki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Zacomituj </a:t>
            </a:r>
            <a:r>
              <a:rPr lang="pl-PL" dirty="0">
                <a:latin typeface="DaxPro-Regular" pitchFamily="50" charset="0"/>
                <a:cs typeface="Courier New" panose="02070309020205020404" pitchFamily="49" charset="0"/>
              </a:rPr>
              <a:t>rozwiązanie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–m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„async task 1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solution”</a:t>
            </a:r>
          </a:p>
          <a:p>
            <a:endParaRPr lang="pl-PL" dirty="0" smtClean="0"/>
          </a:p>
          <a:p>
            <a:r>
              <a:rPr lang="pl-PL" dirty="0" smtClean="0"/>
              <a:t>				</a:t>
            </a:r>
            <a:endParaRPr lang="pl-PL" dirty="0">
              <a:latin typeface="+mj-lt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792088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Wykonanie asynchroniczne – zadanie 1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a 7"/>
          <p:cNvGrpSpPr/>
          <p:nvPr/>
        </p:nvGrpSpPr>
        <p:grpSpPr>
          <a:xfrm>
            <a:off x="8112224" y="1284759"/>
            <a:ext cx="3528392" cy="4260264"/>
            <a:chOff x="4007768" y="1484784"/>
            <a:chExt cx="3528392" cy="4260264"/>
          </a:xfrm>
        </p:grpSpPr>
        <p:pic>
          <p:nvPicPr>
            <p:cNvPr id="7" name="Obraz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768" y="1484784"/>
              <a:ext cx="3312368" cy="3312368"/>
            </a:xfrm>
            <a:prstGeom prst="rect">
              <a:avLst/>
            </a:prstGeom>
          </p:spPr>
        </p:pic>
        <p:sp>
          <p:nvSpPr>
            <p:cNvPr id="8" name="pole tekstowe 6"/>
            <p:cNvSpPr txBox="1"/>
            <p:nvPr/>
          </p:nvSpPr>
          <p:spPr>
            <a:xfrm>
              <a:off x="4007768" y="4729385"/>
              <a:ext cx="3528392" cy="101566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l-PL" sz="6000" dirty="0" smtClean="0">
                  <a:latin typeface="DaxPro-Bold" panose="02000506070000020004" pitchFamily="50" charset="-18"/>
                  <a:cs typeface="David" panose="020E0502060401010101" pitchFamily="34" charset="-79"/>
                </a:rPr>
                <a:t>zadanie</a:t>
              </a:r>
              <a:endParaRPr lang="pl-PL" sz="6000" dirty="0">
                <a:latin typeface="DaxPro-Bold" panose="02000506070000020004" pitchFamily="50" charset="-18"/>
                <a:cs typeface="David" panose="020E0502060401010101" pitchFamily="34" charset="-79"/>
              </a:endParaRPr>
            </a:p>
          </p:txBody>
        </p:sp>
      </p:grpSp>
      <p:sp>
        <p:nvSpPr>
          <p:cNvPr id="2" name="Symbol zastępczy zawartości 1"/>
          <p:cNvSpPr>
            <a:spLocks noGrp="1"/>
          </p:cNvSpPr>
          <p:nvPr>
            <p:ph sz="half" idx="2"/>
          </p:nvPr>
        </p:nvSpPr>
        <p:spPr>
          <a:xfrm>
            <a:off x="839788" y="1196752"/>
            <a:ext cx="7632476" cy="484948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latin typeface="DaxPro-Regular" pitchFamily="50" charset="0"/>
              </a:rPr>
              <a:t>Przełącz się na branch </a:t>
            </a:r>
            <a:r>
              <a:rPr lang="pl-PL" dirty="0" smtClean="0">
                <a:latin typeface="DaxPro-Regular" pitchFamily="50" charset="0"/>
              </a:rPr>
              <a:t>async/task2</a:t>
            </a:r>
            <a:endParaRPr lang="pl-PL" dirty="0">
              <a:latin typeface="DaxPro-Regular" pitchFamily="50" charset="0"/>
            </a:endParaRP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async/task2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Uruchom aplikację – obserwuj wyniki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>
                <a:latin typeface="DaxPro-Regular" pitchFamily="50" charset="0"/>
              </a:rPr>
              <a:t>Zmień implementację w ten sposób </a:t>
            </a:r>
            <a:r>
              <a:rPr lang="pl-PL" dirty="0" smtClean="0">
                <a:latin typeface="DaxPro-Regular" pitchFamily="50" charset="0"/>
              </a:rPr>
              <a:t>aby wywołać </a:t>
            </a:r>
            <a:r>
              <a:rPr lang="pl-PL" dirty="0">
                <a:latin typeface="DaxPro-Regular" pitchFamily="50" charset="0"/>
              </a:rPr>
              <a:t>metodę </a:t>
            </a:r>
            <a:br>
              <a:rPr lang="pl-PL" dirty="0">
                <a:latin typeface="DaxPro-Regular" pitchFamily="50" charset="0"/>
              </a:rPr>
            </a:b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Calculator#calculateRandomDistribution 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100 razy w 10 wątkach i zebrać wyniki do jednej mapy</a:t>
            </a:r>
            <a:endParaRPr lang="pl-PL" dirty="0" smtClean="0">
              <a:latin typeface="DaxPro-Regular" pitchFamily="50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Uruchom aplikację – obserwuj wyniki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Zacomituj </a:t>
            </a:r>
            <a:r>
              <a:rPr lang="pl-PL" dirty="0">
                <a:latin typeface="DaxPro-Regular" pitchFamily="50" charset="0"/>
                <a:cs typeface="Courier New" panose="02070309020205020404" pitchFamily="49" charset="0"/>
              </a:rPr>
              <a:t>rozwiązanie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–m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„async task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solution”</a:t>
            </a:r>
          </a:p>
          <a:p>
            <a:endParaRPr lang="pl-PL" dirty="0" smtClean="0"/>
          </a:p>
          <a:p>
            <a:r>
              <a:rPr lang="pl-PL" dirty="0" smtClean="0"/>
              <a:t>				</a:t>
            </a:r>
            <a:endParaRPr lang="pl-PL" dirty="0">
              <a:latin typeface="+mj-lt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792088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Wykonanie asynchroniczne – zadanie </a:t>
            </a:r>
            <a:r>
              <a:rPr lang="pl-PL" dirty="0" smtClean="0">
                <a:latin typeface="DaxPro-Regular" pitchFamily="50" charset="0"/>
              </a:rPr>
              <a:t>2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a 7"/>
          <p:cNvGrpSpPr/>
          <p:nvPr/>
        </p:nvGrpSpPr>
        <p:grpSpPr>
          <a:xfrm>
            <a:off x="8112224" y="1284759"/>
            <a:ext cx="3528392" cy="4260264"/>
            <a:chOff x="4007768" y="1484784"/>
            <a:chExt cx="3528392" cy="4260264"/>
          </a:xfrm>
        </p:grpSpPr>
        <p:pic>
          <p:nvPicPr>
            <p:cNvPr id="7" name="Obraz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768" y="1484784"/>
              <a:ext cx="3312368" cy="3312368"/>
            </a:xfrm>
            <a:prstGeom prst="rect">
              <a:avLst/>
            </a:prstGeom>
          </p:spPr>
        </p:pic>
        <p:sp>
          <p:nvSpPr>
            <p:cNvPr id="8" name="pole tekstowe 6"/>
            <p:cNvSpPr txBox="1"/>
            <p:nvPr/>
          </p:nvSpPr>
          <p:spPr>
            <a:xfrm>
              <a:off x="4007768" y="4729385"/>
              <a:ext cx="3528392" cy="101566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l-PL" sz="6000" dirty="0" smtClean="0">
                  <a:latin typeface="DaxPro-Bold" panose="02000506070000020004" pitchFamily="50" charset="-18"/>
                  <a:cs typeface="David" panose="020E0502060401010101" pitchFamily="34" charset="-79"/>
                </a:rPr>
                <a:t>zadanie</a:t>
              </a:r>
              <a:endParaRPr lang="pl-PL" sz="6000" dirty="0">
                <a:latin typeface="DaxPro-Bold" panose="02000506070000020004" pitchFamily="50" charset="-18"/>
                <a:cs typeface="David" panose="020E0502060401010101" pitchFamily="34" charset="-79"/>
              </a:endParaRPr>
            </a:p>
          </p:txBody>
        </p:sp>
      </p:grpSp>
      <p:sp>
        <p:nvSpPr>
          <p:cNvPr id="2" name="Symbol zastępczy zawartości 1"/>
          <p:cNvSpPr>
            <a:spLocks noGrp="1"/>
          </p:cNvSpPr>
          <p:nvPr>
            <p:ph sz="half" idx="2"/>
          </p:nvPr>
        </p:nvSpPr>
        <p:spPr>
          <a:xfrm>
            <a:off x="479376" y="1196752"/>
            <a:ext cx="8064524" cy="484948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latin typeface="DaxPro-Regular" pitchFamily="50" charset="0"/>
              </a:rPr>
              <a:t>Przełącz się na branch </a:t>
            </a:r>
            <a:r>
              <a:rPr lang="pl-PL" dirty="0" smtClean="0">
                <a:latin typeface="DaxPro-Regular" pitchFamily="50" charset="0"/>
              </a:rPr>
              <a:t>async/task3</a:t>
            </a:r>
            <a:endParaRPr lang="pl-PL" dirty="0">
              <a:latin typeface="DaxPro-Regular" pitchFamily="50" charset="0"/>
            </a:endParaRP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async/task3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>
                <a:latin typeface="DaxPro-Regular" pitchFamily="50" charset="0"/>
              </a:rPr>
              <a:t>Metoda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HtmlReader#readHtml 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pozwala pobrać źródła dowolnej strony internetowej.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Stwórz mechanizm, który korzystając z powyższej metody co 30sek pobierze źródła strony 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  <a:hlinkClick r:id="rId3"/>
              </a:rPr>
              <a:t>http://onet.pl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 i sprawdzi czy zmieniły się one od ostatniego razu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Zacomituj rozwiązanie</a:t>
            </a:r>
          </a:p>
          <a:p>
            <a:pPr lvl="1" indent="0">
              <a:buNone/>
            </a:pP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add .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–m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„async task 3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solution”</a:t>
            </a:r>
          </a:p>
          <a:p>
            <a:endParaRPr lang="pl-PL" dirty="0" smtClean="0"/>
          </a:p>
          <a:p>
            <a:r>
              <a:rPr lang="pl-PL" dirty="0" smtClean="0"/>
              <a:t>				</a:t>
            </a:r>
            <a:endParaRPr lang="pl-PL" dirty="0">
              <a:latin typeface="+mj-lt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792088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Scheduler – zadanie 3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3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a 7"/>
          <p:cNvGrpSpPr/>
          <p:nvPr/>
        </p:nvGrpSpPr>
        <p:grpSpPr>
          <a:xfrm>
            <a:off x="8112224" y="1284759"/>
            <a:ext cx="3528392" cy="4260264"/>
            <a:chOff x="4007768" y="1484784"/>
            <a:chExt cx="3528392" cy="4260264"/>
          </a:xfrm>
        </p:grpSpPr>
        <p:pic>
          <p:nvPicPr>
            <p:cNvPr id="7" name="Obraz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768" y="1484784"/>
              <a:ext cx="3312368" cy="3312368"/>
            </a:xfrm>
            <a:prstGeom prst="rect">
              <a:avLst/>
            </a:prstGeom>
          </p:spPr>
        </p:pic>
        <p:sp>
          <p:nvSpPr>
            <p:cNvPr id="8" name="pole tekstowe 6"/>
            <p:cNvSpPr txBox="1"/>
            <p:nvPr/>
          </p:nvSpPr>
          <p:spPr>
            <a:xfrm>
              <a:off x="4007768" y="4729385"/>
              <a:ext cx="3528392" cy="101566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l-PL" sz="6000" dirty="0" smtClean="0">
                  <a:latin typeface="DaxPro-Bold" panose="02000506070000020004" pitchFamily="50" charset="-18"/>
                  <a:cs typeface="David" panose="020E0502060401010101" pitchFamily="34" charset="-79"/>
                </a:rPr>
                <a:t>zadanie</a:t>
              </a:r>
              <a:endParaRPr lang="pl-PL" sz="6000" dirty="0">
                <a:latin typeface="DaxPro-Bold" panose="02000506070000020004" pitchFamily="50" charset="-18"/>
                <a:cs typeface="David" panose="020E0502060401010101" pitchFamily="34" charset="-79"/>
              </a:endParaRPr>
            </a:p>
          </p:txBody>
        </p:sp>
      </p:grpSp>
      <p:sp>
        <p:nvSpPr>
          <p:cNvPr id="2" name="Symbol zastępczy zawartości 1"/>
          <p:cNvSpPr>
            <a:spLocks noGrp="1"/>
          </p:cNvSpPr>
          <p:nvPr>
            <p:ph sz="half" idx="2"/>
          </p:nvPr>
        </p:nvSpPr>
        <p:spPr>
          <a:xfrm>
            <a:off x="479376" y="1196752"/>
            <a:ext cx="8064524" cy="484948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Wykonaj zadanie 3. korzystając bezpośrednio z </a:t>
            </a:r>
            <a:r>
              <a:rPr lang="pl-PL" dirty="0" smtClean="0">
                <a:latin typeface="DaxPro-Regular" pitchFamily="50" charset="0"/>
              </a:rPr>
              <a:t>interfejsów TaskScheduler i Trigger. 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l-PL" dirty="0" smtClean="0"/>
          </a:p>
          <a:p>
            <a:r>
              <a:rPr lang="pl-PL" dirty="0" smtClean="0"/>
              <a:t>				</a:t>
            </a:r>
            <a:endParaRPr lang="pl-PL" dirty="0">
              <a:latin typeface="+mj-lt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792088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Scheduler – zadanie 4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22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8887916" cy="59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839788" y="1484784"/>
            <a:ext cx="10440788" cy="45614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</a:rPr>
              <a:t>Świeżynka! Zmiana weszła w wersji 4.2.0 (lipiec 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</a:rPr>
              <a:t>Publikuj </a:t>
            </a:r>
            <a:r>
              <a:rPr lang="pl-PL" b="1" dirty="0" smtClean="0">
                <a:latin typeface="DaxPro-Regular" pitchFamily="50" charset="0"/>
              </a:rPr>
              <a:t>dowolny obiekt</a:t>
            </a:r>
            <a:endParaRPr lang="pl-PL" dirty="0">
              <a:latin typeface="DaxPro-Regular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</a:rPr>
              <a:t>Listener z </a:t>
            </a:r>
            <a:r>
              <a:rPr lang="pl-PL" b="1" dirty="0" smtClean="0">
                <a:latin typeface="DaxPro-Regular" pitchFamily="50" charset="0"/>
              </a:rPr>
              <a:t>jedną </a:t>
            </a:r>
            <a:r>
              <a:rPr lang="pl-PL" b="1" dirty="0" smtClean="0">
                <a:latin typeface="DaxPro-Regular" pitchFamily="50" charset="0"/>
              </a:rPr>
              <a:t>annotacją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</a:rPr>
              <a:t>Obsługa </a:t>
            </a:r>
            <a:r>
              <a:rPr lang="pl-PL" dirty="0" smtClean="0">
                <a:latin typeface="DaxPro-Regular" pitchFamily="50" charset="0"/>
              </a:rPr>
              <a:t>synchroniczna lub asynchroniczna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</a:rPr>
              <a:t>Wsparcie dla transakcji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DaxPro-Regular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Spring events</a:t>
            </a:r>
            <a:endParaRPr lang="en-US" dirty="0">
              <a:latin typeface="DaxPro-Regular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196752"/>
            <a:ext cx="2582778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7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648072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Spring </a:t>
            </a:r>
            <a:r>
              <a:rPr lang="pl-PL" dirty="0" smtClean="0">
                <a:latin typeface="DaxPro-Regular" pitchFamily="50" charset="0"/>
              </a:rPr>
              <a:t>events – użycie (1/3)</a:t>
            </a:r>
            <a:endParaRPr lang="en-US" dirty="0">
              <a:latin typeface="DaxPro-Regular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360" y="1124744"/>
            <a:ext cx="6192688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Autowired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ApplicationEventPublisher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yEvent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myEvent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MyEvent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(1L, "first");</a:t>
            </a:r>
          </a:p>
          <a:p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ublisher.publishEvent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myEvent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360" y="3216930"/>
            <a:ext cx="6192688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@Component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MyListen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ingComponent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EventListener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myMethod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MyEvent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LOG.info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("Handling event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[{}]",event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0056" y="1340768"/>
            <a:ext cx="5544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</a:rPr>
              <a:t>Zdarzenie publikujemy korzystając z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ApplicationEventPublisher</a:t>
            </a:r>
            <a:endParaRPr lang="pl-PL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</a:rPr>
              <a:t>Publikujemy dowolny obiekt </a:t>
            </a:r>
            <a:endParaRPr lang="en-US" sz="2000" dirty="0">
              <a:latin typeface="DaxPro-Regular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0056" y="3597984"/>
            <a:ext cx="55446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</a:rPr>
              <a:t>W dowolnym </a:t>
            </a:r>
            <a:r>
              <a:rPr lang="pl-PL" sz="2000" b="1" dirty="0" smtClean="0">
                <a:latin typeface="DaxPro-Regular" pitchFamily="50" charset="0"/>
              </a:rPr>
              <a:t>beanie springowym </a:t>
            </a:r>
            <a:r>
              <a:rPr lang="pl-PL" sz="2000" dirty="0" smtClean="0">
                <a:latin typeface="DaxPro-Regular" pitchFamily="50" charset="0"/>
              </a:rPr>
              <a:t>nasłuchujemy na zdarzenie</a:t>
            </a:r>
            <a:endParaRPr lang="pl-PL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</a:rPr>
              <a:t>Dodajemy annotacje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EventListener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DaxPro-Regular" pitchFamily="50" charset="0"/>
                <a:cs typeface="Courier New" panose="02070309020205020404" pitchFamily="49" charset="0"/>
              </a:rPr>
              <a:t>na metodzie przyjmującej jako parametr typ naszego zdarzenia</a:t>
            </a:r>
            <a:endParaRPr lang="en-US" sz="2000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0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648072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Spring </a:t>
            </a:r>
            <a:r>
              <a:rPr lang="pl-PL" dirty="0" smtClean="0">
                <a:latin typeface="DaxPro-Regular" pitchFamily="50" charset="0"/>
              </a:rPr>
              <a:t>events – użycie (2/3)</a:t>
            </a:r>
            <a:endParaRPr lang="en-US" dirty="0">
              <a:latin typeface="DaxPro-Regular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360" y="980728"/>
            <a:ext cx="5760640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@Component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MyListen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ingComponent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Transactional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EventListener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myMethod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MyEvent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LOG.info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("Handling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[{}]",event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8008" y="908720"/>
            <a:ext cx="60239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</a:rPr>
              <a:t>Zamiast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@EventListener </a:t>
            </a:r>
            <a:r>
              <a:rPr lang="pl-PL" sz="2000" dirty="0" smtClean="0">
                <a:latin typeface="DaxPro-Regular" pitchFamily="50" charset="0"/>
              </a:rPr>
              <a:t>możemy użyć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Transactional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EventListener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sz="2000" b="1" dirty="0" smtClean="0">
                <a:latin typeface="DaxPro-Regular" pitchFamily="50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DaxPro-Regular" pitchFamily="50" charset="0"/>
                <a:cs typeface="Courier New" panose="02070309020205020404" pitchFamily="49" charset="0"/>
              </a:rPr>
              <a:t>Dzięki temu zdarzenie zostanie obsłużone dopiero gdy transakcja publikująca zdarzenie zostanie zacomitowana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  <a:cs typeface="Courier New" panose="02070309020205020404" pitchFamily="49" charset="0"/>
              </a:rPr>
              <a:t>W momencie publikacji zdarzenia musi być dostępny kontekst transakcji (np.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@Transactional</a:t>
            </a:r>
            <a:r>
              <a:rPr lang="pl-PL" sz="2000" b="1" dirty="0" smtClean="0">
                <a:latin typeface="DaxPro-Regular" pitchFamily="50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DaxPro-Regular" pitchFamily="50" charset="0"/>
                <a:cs typeface="Courier New" panose="02070309020205020404" pitchFamily="49" charset="0"/>
              </a:rPr>
              <a:t>na metodzie)</a:t>
            </a:r>
            <a:endParaRPr lang="en-US" sz="2000" dirty="0">
              <a:latin typeface="DaxPro-Regular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360" y="4221088"/>
            <a:ext cx="576064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TransactionalEventListener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phase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TransactionPhase.AFTER_COMMIT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allbackExecution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true)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90667" y="4082296"/>
            <a:ext cx="6023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</a:rPr>
              <a:t>Możemy zdecydować w której fazie obsługi transakcji zdarzenie ma zostać obsłużone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</a:rPr>
              <a:t>oraz czy obsługiwać je w przypadku braku kontekstu transakcji</a:t>
            </a:r>
            <a:endParaRPr lang="en-US" sz="2000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59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9376" y="1412776"/>
            <a:ext cx="64087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800" dirty="0" smtClean="0">
                <a:latin typeface="DaxPro-Regular" pitchFamily="50" charset="0"/>
              </a:rPr>
              <a:t>Jak będą przebiegać warsztaty?</a:t>
            </a:r>
          </a:p>
          <a:p>
            <a:pPr marL="457200" indent="-457200">
              <a:buAutoNum type="arabicPeriod"/>
            </a:pPr>
            <a:r>
              <a:rPr lang="pl-PL" sz="2800" dirty="0" smtClean="0">
                <a:latin typeface="DaxPro-Regular" pitchFamily="50" charset="0"/>
              </a:rPr>
              <a:t>Spring overview</a:t>
            </a:r>
          </a:p>
          <a:p>
            <a:pPr marL="457200" indent="-457200">
              <a:buAutoNum type="arabicPeriod"/>
            </a:pPr>
            <a:r>
              <a:rPr lang="pl-PL" sz="2800" dirty="0" smtClean="0">
                <a:latin typeface="DaxPro-Regular" pitchFamily="50" charset="0"/>
              </a:rPr>
              <a:t>Co jeszcze warto</a:t>
            </a:r>
            <a:r>
              <a:rPr lang="pl-PL" sz="2000" dirty="0" smtClean="0">
                <a:latin typeface="DaxPro-Regular" pitchFamily="50" charset="0"/>
              </a:rPr>
              <a:t> </a:t>
            </a:r>
            <a:r>
              <a:rPr lang="pl-PL" sz="2800" dirty="0" smtClean="0">
                <a:latin typeface="DaxPro-Regular" pitchFamily="50" charset="0"/>
              </a:rPr>
              <a:t>wiedzieć?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latin typeface="DaxPro-Regular" pitchFamily="50" charset="0"/>
              </a:rPr>
              <a:t>Cache abstraction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latin typeface="DaxPro-Regular" pitchFamily="50" charset="0"/>
              </a:rPr>
              <a:t>Task executors and schedulers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smtClean="0">
                <a:latin typeface="DaxPro-Regular" pitchFamily="50" charset="0"/>
              </a:rPr>
              <a:t>Events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800" dirty="0" smtClean="0">
                <a:latin typeface="DaxPro-Regular" pitchFamily="50" charset="0"/>
              </a:rPr>
              <a:t>Co dalej?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800" dirty="0" smtClean="0">
                <a:latin typeface="DaxPro-Regular" pitchFamily="50" charset="0"/>
              </a:rPr>
              <a:t>Q&amp;A</a:t>
            </a:r>
            <a:endParaRPr lang="en-US" sz="2800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3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648072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Spring </a:t>
            </a:r>
            <a:r>
              <a:rPr lang="pl-PL" dirty="0" smtClean="0">
                <a:latin typeface="DaxPro-Regular" pitchFamily="50" charset="0"/>
              </a:rPr>
              <a:t>events – użycie (3/3)</a:t>
            </a:r>
            <a:endParaRPr lang="en-US" dirty="0">
              <a:latin typeface="DaxPro-Regular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392" y="980727"/>
            <a:ext cx="10297144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@Bean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ApplicationEventMulticaster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applicationEventMulticaster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SimpleApplicationEventMulticaster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eventMulticaster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SimpleApplicationEventMulticaster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eventMulticaster.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setTaskExecutor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myTaskExecutor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eventMulticaster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392" y="4005064"/>
            <a:ext cx="102971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</a:rPr>
              <a:t>Domyślnie zdarzenia </a:t>
            </a:r>
            <a:r>
              <a:rPr lang="pl-PL" sz="2000" b="1" dirty="0" smtClean="0">
                <a:latin typeface="DaxPro-Regular" pitchFamily="50" charset="0"/>
              </a:rPr>
              <a:t>obsługiwane są synchronicznie </a:t>
            </a:r>
            <a:r>
              <a:rPr lang="pl-PL" sz="2000" dirty="0" smtClean="0">
                <a:latin typeface="DaxPro-Regular" pitchFamily="50" charset="0"/>
              </a:rPr>
              <a:t>– przez ten sam wątek, który opublikował zdarzenie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latin typeface="DaxPro-Regular" pitchFamily="50" charset="0"/>
              </a:rPr>
              <a:t>Możemy zmienić to zachowanie tworząc beana typu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ApplicationEventMulticaster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DaxPro-Regular" pitchFamily="50" charset="0"/>
                <a:cs typeface="Courier New" panose="02070309020205020404" pitchFamily="49" charset="0"/>
              </a:rPr>
              <a:t>o nazwie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applicationEventMulticaster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DaxPro-Regular" pitchFamily="50" charset="0"/>
                <a:cs typeface="Courier New" panose="02070309020205020404" pitchFamily="49" charset="0"/>
              </a:rPr>
              <a:t>i ustawiając w nim własnego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Executor’a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a 7"/>
          <p:cNvGrpSpPr/>
          <p:nvPr/>
        </p:nvGrpSpPr>
        <p:grpSpPr>
          <a:xfrm>
            <a:off x="8112224" y="1284759"/>
            <a:ext cx="3528392" cy="4260264"/>
            <a:chOff x="4007768" y="1484784"/>
            <a:chExt cx="3528392" cy="4260264"/>
          </a:xfrm>
        </p:grpSpPr>
        <p:pic>
          <p:nvPicPr>
            <p:cNvPr id="7" name="Obraz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768" y="1484784"/>
              <a:ext cx="3312368" cy="3312368"/>
            </a:xfrm>
            <a:prstGeom prst="rect">
              <a:avLst/>
            </a:prstGeom>
          </p:spPr>
        </p:pic>
        <p:sp>
          <p:nvSpPr>
            <p:cNvPr id="8" name="pole tekstowe 6"/>
            <p:cNvSpPr txBox="1"/>
            <p:nvPr/>
          </p:nvSpPr>
          <p:spPr>
            <a:xfrm>
              <a:off x="4007768" y="4729385"/>
              <a:ext cx="3528392" cy="101566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l-PL" sz="6000" dirty="0" smtClean="0">
                  <a:latin typeface="DaxPro-Bold" panose="02000506070000020004" pitchFamily="50" charset="-18"/>
                  <a:cs typeface="David" panose="020E0502060401010101" pitchFamily="34" charset="-79"/>
                </a:rPr>
                <a:t>zadanie</a:t>
              </a:r>
              <a:endParaRPr lang="pl-PL" sz="6000" dirty="0">
                <a:latin typeface="DaxPro-Bold" panose="02000506070000020004" pitchFamily="50" charset="-18"/>
                <a:cs typeface="David" panose="020E0502060401010101" pitchFamily="34" charset="-79"/>
              </a:endParaRPr>
            </a:p>
          </p:txBody>
        </p:sp>
      </p:grpSp>
      <p:sp>
        <p:nvSpPr>
          <p:cNvPr id="2" name="Symbol zastępczy zawartości 1"/>
          <p:cNvSpPr>
            <a:spLocks noGrp="1"/>
          </p:cNvSpPr>
          <p:nvPr>
            <p:ph sz="half" idx="2"/>
          </p:nvPr>
        </p:nvSpPr>
        <p:spPr>
          <a:xfrm>
            <a:off x="839788" y="1196752"/>
            <a:ext cx="7560468" cy="484948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latin typeface="DaxPro-Regular" pitchFamily="50" charset="0"/>
              </a:rPr>
              <a:t>Przełącz się na branch </a:t>
            </a:r>
            <a:r>
              <a:rPr lang="pl-PL" dirty="0" smtClean="0">
                <a:latin typeface="DaxPro-Regular" pitchFamily="50" charset="0"/>
              </a:rPr>
              <a:t>async/task1</a:t>
            </a:r>
            <a:endParaRPr lang="pl-PL" dirty="0">
              <a:latin typeface="DaxPro-Regular" pitchFamily="50" charset="0"/>
            </a:endParaRP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events/task1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Klasa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DataSynchronizer</a:t>
            </a:r>
            <a:r>
              <a:rPr lang="pl-PL" dirty="0" smtClean="0">
                <a:latin typeface="DaxPro-Regular" pitchFamily="50" charset="0"/>
              </a:rPr>
              <a:t> po zakończeniu synchronizacji wywołuje inne komponenty. Zmień implementacje w ten sposób aby zamiast wywoływać inne komponenty wysyłać zdarzenie, które zostanie obsłużone przez te komponenty. Zadbaj o to aby wyświetlany czas był wszędzie taki sam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Uruchom aplikację – obserwuj wyniki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Zacomituj </a:t>
            </a:r>
            <a:r>
              <a:rPr lang="pl-PL" dirty="0">
                <a:latin typeface="DaxPro-Regular" pitchFamily="50" charset="0"/>
                <a:cs typeface="Courier New" panose="02070309020205020404" pitchFamily="49" charset="0"/>
              </a:rPr>
              <a:t>rozwiązanie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–m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„events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solution”</a:t>
            </a:r>
          </a:p>
          <a:p>
            <a:endParaRPr lang="pl-PL" dirty="0" smtClean="0"/>
          </a:p>
          <a:p>
            <a:r>
              <a:rPr lang="pl-PL" dirty="0" smtClean="0"/>
              <a:t>				</a:t>
            </a:r>
            <a:endParaRPr lang="pl-PL" dirty="0">
              <a:latin typeface="+mj-lt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792088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Spring events – </a:t>
            </a:r>
            <a:r>
              <a:rPr lang="pl-PL" dirty="0" smtClean="0">
                <a:latin typeface="DaxPro-Regular" pitchFamily="50" charset="0"/>
              </a:rPr>
              <a:t>zadanie 1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a 7"/>
          <p:cNvGrpSpPr/>
          <p:nvPr/>
        </p:nvGrpSpPr>
        <p:grpSpPr>
          <a:xfrm>
            <a:off x="8112224" y="1284759"/>
            <a:ext cx="3528392" cy="4260264"/>
            <a:chOff x="4007768" y="1484784"/>
            <a:chExt cx="3528392" cy="4260264"/>
          </a:xfrm>
        </p:grpSpPr>
        <p:pic>
          <p:nvPicPr>
            <p:cNvPr id="7" name="Obraz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768" y="1484784"/>
              <a:ext cx="3312368" cy="3312368"/>
            </a:xfrm>
            <a:prstGeom prst="rect">
              <a:avLst/>
            </a:prstGeom>
          </p:spPr>
        </p:pic>
        <p:sp>
          <p:nvSpPr>
            <p:cNvPr id="8" name="pole tekstowe 6"/>
            <p:cNvSpPr txBox="1"/>
            <p:nvPr/>
          </p:nvSpPr>
          <p:spPr>
            <a:xfrm>
              <a:off x="4007768" y="4729385"/>
              <a:ext cx="3528392" cy="101566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l-PL" sz="6000" dirty="0" smtClean="0">
                  <a:latin typeface="DaxPro-Bold" panose="02000506070000020004" pitchFamily="50" charset="-18"/>
                  <a:cs typeface="David" panose="020E0502060401010101" pitchFamily="34" charset="-79"/>
                </a:rPr>
                <a:t>zadanie</a:t>
              </a:r>
              <a:endParaRPr lang="pl-PL" sz="6000" dirty="0">
                <a:latin typeface="DaxPro-Bold" panose="02000506070000020004" pitchFamily="50" charset="-18"/>
                <a:cs typeface="David" panose="020E0502060401010101" pitchFamily="34" charset="-79"/>
              </a:endParaRPr>
            </a:p>
          </p:txBody>
        </p:sp>
      </p:grpSp>
      <p:sp>
        <p:nvSpPr>
          <p:cNvPr id="2" name="Symbol zastępczy zawartości 1"/>
          <p:cNvSpPr>
            <a:spLocks noGrp="1"/>
          </p:cNvSpPr>
          <p:nvPr>
            <p:ph sz="half" idx="2"/>
          </p:nvPr>
        </p:nvSpPr>
        <p:spPr>
          <a:xfrm>
            <a:off x="839788" y="1196752"/>
            <a:ext cx="7560468" cy="484948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>
                <a:latin typeface="DaxPro-Regular" pitchFamily="50" charset="0"/>
              </a:rPr>
              <a:t>Przełącz się na branch </a:t>
            </a:r>
            <a:r>
              <a:rPr lang="pl-PL" dirty="0" smtClean="0">
                <a:latin typeface="DaxPro-Regular" pitchFamily="50" charset="0"/>
              </a:rPr>
              <a:t>async/task2</a:t>
            </a:r>
            <a:endParaRPr lang="pl-PL" dirty="0">
              <a:latin typeface="DaxPro-Regular" pitchFamily="50" charset="0"/>
            </a:endParaRP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events/task2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Korzystając z mechanizmu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Schedulera 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spraw aby synchronizacja danych odbywała się co 3 sekundy. Skonfiguruj mechanizm listenerów w taki sposób aby obsługa zdarzeń odbywała się asynchronicznie. Niech jeden z listenerów odpala się tylko wtedy gdy synchronizacja nastąpiła w parzystej milisekundzie (skorzystaj z propertisa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 w annotacji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@EventListener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)</a:t>
            </a:r>
            <a:endParaRPr lang="pl-P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Uruchom aplikację – obserwuj wyniki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Zacomituj </a:t>
            </a:r>
            <a:r>
              <a:rPr lang="pl-PL" dirty="0">
                <a:latin typeface="DaxPro-Regular" pitchFamily="50" charset="0"/>
                <a:cs typeface="Courier New" panose="02070309020205020404" pitchFamily="49" charset="0"/>
              </a:rPr>
              <a:t>rozwiązanie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</a:p>
          <a:p>
            <a:pPr lvl="1" indent="0">
              <a:buNone/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–m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„events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solution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l-PL" dirty="0" smtClean="0"/>
              <a:t>				</a:t>
            </a:r>
            <a:endParaRPr lang="pl-PL" dirty="0">
              <a:latin typeface="+mj-lt"/>
            </a:endParaRP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792088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Spring events – </a:t>
            </a:r>
            <a:r>
              <a:rPr lang="pl-PL" dirty="0" smtClean="0">
                <a:latin typeface="DaxPro-Regular" pitchFamily="50" charset="0"/>
              </a:rPr>
              <a:t>zadanie </a:t>
            </a:r>
            <a:r>
              <a:rPr lang="pl-PL" dirty="0" smtClean="0">
                <a:latin typeface="DaxPro-Regular" pitchFamily="50" charset="0"/>
              </a:rPr>
              <a:t>2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839788" y="1484784"/>
            <a:ext cx="10440788" cy="4561453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Dokumentacja Springa: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>
                <a:latin typeface="DaxPro-Regular" pitchFamily="50" charset="0"/>
              </a:rPr>
              <a:t>Caching: </a:t>
            </a:r>
            <a:r>
              <a:rPr lang="pl-PL" dirty="0">
                <a:latin typeface="DaxPro-Regular" pitchFamily="50" charset="0"/>
                <a:hlinkClick r:id="rId2"/>
              </a:rPr>
              <a:t>https://</a:t>
            </a:r>
            <a:r>
              <a:rPr lang="pl-PL" dirty="0" smtClean="0">
                <a:latin typeface="DaxPro-Regular" pitchFamily="50" charset="0"/>
                <a:hlinkClick r:id="rId2"/>
              </a:rPr>
              <a:t>docs.spring.io/spring/docs/current/spring-framework-reference/html/cache.html</a:t>
            </a:r>
            <a:endParaRPr lang="pl-PL" dirty="0" smtClean="0">
              <a:latin typeface="DaxPro-Regular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>
                <a:latin typeface="DaxPro-Regular" pitchFamily="50" charset="0"/>
              </a:rPr>
              <a:t>Task scheduling and executors: </a:t>
            </a:r>
            <a:r>
              <a:rPr lang="pl-PL" dirty="0">
                <a:latin typeface="DaxPro-Regular" pitchFamily="50" charset="0"/>
                <a:hlinkClick r:id="rId3"/>
              </a:rPr>
              <a:t>http://</a:t>
            </a:r>
            <a:r>
              <a:rPr lang="pl-PL" dirty="0" smtClean="0">
                <a:latin typeface="DaxPro-Regular" pitchFamily="50" charset="0"/>
                <a:hlinkClick r:id="rId3"/>
              </a:rPr>
              <a:t>docs.spring.io/spring/docs/current/spring-framework-reference/html/scheduling.html</a:t>
            </a:r>
            <a:endParaRPr lang="pl-PL" dirty="0" smtClean="0">
              <a:latin typeface="DaxPro-Regular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>
                <a:latin typeface="DaxPro-Regular" pitchFamily="50" charset="0"/>
              </a:rPr>
              <a:t>Events: </a:t>
            </a:r>
            <a:r>
              <a:rPr lang="pl-PL" dirty="0">
                <a:latin typeface="DaxPro-Regular" pitchFamily="50" charset="0"/>
                <a:hlinkClick r:id="rId4"/>
              </a:rPr>
              <a:t>https://</a:t>
            </a:r>
            <a:r>
              <a:rPr lang="pl-PL" dirty="0" smtClean="0">
                <a:latin typeface="DaxPro-Regular" pitchFamily="50" charset="0"/>
                <a:hlinkClick r:id="rId4"/>
              </a:rPr>
              <a:t>spring.io/blog/2015/02/11/better-application-events-in-spring-framework-4-2</a:t>
            </a:r>
            <a:endParaRPr lang="pl-PL" dirty="0" smtClean="0">
              <a:latin typeface="DaxPro-Regular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 smtClean="0">
              <a:latin typeface="DaxPro-Regular" pitchFamily="50" charset="0"/>
            </a:endParaRPr>
          </a:p>
          <a:p>
            <a:endParaRPr lang="en-US" dirty="0">
              <a:latin typeface="DaxPro-Regular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936104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Co dalej?</a:t>
            </a:r>
            <a:endParaRPr lang="en-US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Pytania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>
                <a:latin typeface="DaxPro-Regular" pitchFamily="50" charset="0"/>
              </a:rPr>
              <a:t>Dziękuję za uwagę</a:t>
            </a:r>
            <a:endParaRPr lang="pl-PL" dirty="0">
              <a:latin typeface="DaxPro-Regular" pitchFamily="50" charset="0"/>
            </a:endParaRP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Mikołaj Kędzierski</a:t>
            </a:r>
            <a:endParaRPr lang="pl-PL" dirty="0">
              <a:latin typeface="DaxPro-Regular" pitchFamily="50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Senior Java Developer/Team leader</a:t>
            </a:r>
            <a:endParaRPr lang="pl-PL" dirty="0">
              <a:latin typeface="DaxPro-Regular" pitchFamily="50" charset="0"/>
            </a:endParaRP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>
                <a:latin typeface="DaxPro-Regular" pitchFamily="50" charset="0"/>
              </a:rPr>
              <a:t>m</a:t>
            </a:r>
            <a:r>
              <a:rPr lang="pl-PL" dirty="0" smtClean="0">
                <a:latin typeface="DaxPro-Regular" pitchFamily="50" charset="0"/>
              </a:rPr>
              <a:t>ikolaj.kedzierski@jcommerce.pl</a:t>
            </a:r>
            <a:endParaRPr lang="pl-PL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263352" y="1124744"/>
            <a:ext cx="11665296" cy="5137517"/>
          </a:xfrm>
        </p:spPr>
        <p:txBody>
          <a:bodyPr/>
          <a:lstStyle/>
          <a:p>
            <a:endParaRPr lang="pl-PL" dirty="0" smtClean="0">
              <a:latin typeface="DaxPro-Regular" pitchFamily="50" charset="0"/>
            </a:endParaRPr>
          </a:p>
          <a:p>
            <a:r>
              <a:rPr lang="pl-PL" dirty="0" smtClean="0">
                <a:latin typeface="DaxPro-Regular" pitchFamily="50" charset="0"/>
              </a:rPr>
              <a:t>Każdy z tematów: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Wstęp teoretyczny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Zadania</a:t>
            </a:r>
          </a:p>
          <a:p>
            <a:pPr marL="1143000" lvl="1" indent="-457200"/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https://github.com/kedzier/spring-workshop.git</a:t>
            </a:r>
          </a:p>
          <a:p>
            <a:pPr marL="1143000" lvl="1" indent="-457200"/>
            <a:r>
              <a:rPr lang="pl-PL" dirty="0">
                <a:latin typeface="DaxPro-Regular" pitchFamily="50" charset="0"/>
                <a:cs typeface="Courier New" panose="02070309020205020404" pitchFamily="49" charset="0"/>
              </a:rPr>
              <a:t>k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ażde zadanie to oddzielny branch o nazwie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temat/taskX</a:t>
            </a:r>
          </a:p>
          <a:p>
            <a:pPr marL="1143000" lvl="1" indent="-457200"/>
            <a:r>
              <a:rPr lang="pl-PL" dirty="0">
                <a:latin typeface="DaxPro-Regular" pitchFamily="50" charset="0"/>
                <a:cs typeface="Courier New" panose="02070309020205020404" pitchFamily="49" charset="0"/>
              </a:rPr>
              <a:t>t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emat: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[caching|async|events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], X: numer zadania</a:t>
            </a:r>
          </a:p>
          <a:p>
            <a:pPr marL="1143000" lvl="1" indent="-457200"/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Przykładowe rozwiązanie na branchu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temat/taskX-solution</a:t>
            </a:r>
            <a:endParaRPr lang="pl-PL" dirty="0" smtClean="0">
              <a:latin typeface="DaxPro-Regular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dirty="0" smtClean="0">
                <a:latin typeface="DaxPro-Regular" pitchFamily="50" charset="0"/>
              </a:rPr>
              <a:t>Przerwa</a:t>
            </a:r>
            <a:endParaRPr lang="en-US" dirty="0">
              <a:latin typeface="DaxPro-Regular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963" y="260649"/>
            <a:ext cx="10920663" cy="864096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Jak będą przebiegać warsztaty</a:t>
            </a:r>
            <a:endParaRPr lang="en-US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7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55143" y="260648"/>
            <a:ext cx="10515600" cy="1325563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Spring overview</a:t>
            </a:r>
            <a:endParaRPr lang="pl-PL" dirty="0">
              <a:latin typeface="DaxPro-Regular" pitchFamily="50" charset="0"/>
            </a:endParaRPr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1124744"/>
            <a:ext cx="7515344" cy="4922551"/>
          </a:xfrm>
        </p:spPr>
      </p:pic>
      <p:sp>
        <p:nvSpPr>
          <p:cNvPr id="6" name="pole tekstowe 5"/>
          <p:cNvSpPr txBox="1"/>
          <p:nvPr/>
        </p:nvSpPr>
        <p:spPr>
          <a:xfrm>
            <a:off x="8112224" y="1180105"/>
            <a:ext cx="38627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latin typeface="DaxPro-Regular" pitchFamily="50" charset="0"/>
              </a:rPr>
              <a:t>oraz: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l-PL" sz="2400" dirty="0" smtClean="0">
                <a:latin typeface="DaxPro-Regular" pitchFamily="50" charset="0"/>
              </a:rPr>
              <a:t>Spring </a:t>
            </a:r>
            <a:r>
              <a:rPr lang="pl-PL" sz="2400" dirty="0" err="1" smtClean="0">
                <a:latin typeface="DaxPro-Regular" pitchFamily="50" charset="0"/>
              </a:rPr>
              <a:t>Boot</a:t>
            </a:r>
            <a:endParaRPr lang="pl-PL" sz="2400" dirty="0" smtClean="0">
              <a:latin typeface="DaxPro-Regular" pitchFamily="50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l-PL" sz="2400" dirty="0" smtClean="0">
                <a:latin typeface="DaxPro-Regular" pitchFamily="50" charset="0"/>
              </a:rPr>
              <a:t>Spring </a:t>
            </a:r>
            <a:r>
              <a:rPr lang="pl-PL" sz="2400" dirty="0" err="1" smtClean="0">
                <a:latin typeface="DaxPro-Regular" pitchFamily="50" charset="0"/>
              </a:rPr>
              <a:t>Dynamic</a:t>
            </a:r>
            <a:r>
              <a:rPr lang="pl-PL" sz="2400" dirty="0" smtClean="0">
                <a:latin typeface="DaxPro-Regular" pitchFamily="50" charset="0"/>
              </a:rPr>
              <a:t> </a:t>
            </a:r>
            <a:r>
              <a:rPr lang="pl-PL" sz="2400" dirty="0" err="1" smtClean="0">
                <a:latin typeface="DaxPro-Regular" pitchFamily="50" charset="0"/>
              </a:rPr>
              <a:t>Modules</a:t>
            </a:r>
            <a:endParaRPr lang="pl-PL" sz="2400" dirty="0" smtClean="0">
              <a:latin typeface="DaxPro-Regular" pitchFamily="50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l-PL" sz="2400" dirty="0" smtClean="0">
                <a:latin typeface="DaxPro-Regular" pitchFamily="50" charset="0"/>
              </a:rPr>
              <a:t>Spring </a:t>
            </a:r>
            <a:r>
              <a:rPr lang="pl-PL" sz="2400" dirty="0" err="1" smtClean="0">
                <a:latin typeface="DaxPro-Regular" pitchFamily="50" charset="0"/>
              </a:rPr>
              <a:t>Cloud</a:t>
            </a:r>
            <a:endParaRPr lang="pl-PL" sz="2400" dirty="0" smtClean="0">
              <a:latin typeface="DaxPro-Regular" pitchFamily="50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l-PL" sz="2400" dirty="0" smtClean="0">
                <a:latin typeface="DaxPro-Regular" pitchFamily="50" charset="0"/>
              </a:rPr>
              <a:t>Spring Integration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l-PL" sz="2400" dirty="0" smtClean="0">
                <a:latin typeface="DaxPro-Regular" pitchFamily="50" charset="0"/>
              </a:rPr>
              <a:t>Spring Security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l-PL" sz="2400" dirty="0" smtClean="0">
                <a:latin typeface="DaxPro-Regular" pitchFamily="50" charset="0"/>
              </a:rPr>
              <a:t>Spring </a:t>
            </a:r>
            <a:r>
              <a:rPr lang="pl-PL" sz="2400" dirty="0" err="1" smtClean="0">
                <a:latin typeface="DaxPro-Regular" pitchFamily="50" charset="0"/>
              </a:rPr>
              <a:t>Social</a:t>
            </a:r>
            <a:endParaRPr lang="pl-PL" sz="2400" dirty="0" smtClean="0">
              <a:latin typeface="DaxPro-Regular" pitchFamily="50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l-PL" sz="2400" dirty="0" smtClean="0">
                <a:latin typeface="DaxPro-Regular" pitchFamily="50" charset="0"/>
              </a:rPr>
              <a:t>Spring LDAP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l-PL" sz="2400" dirty="0" smtClean="0">
                <a:latin typeface="DaxPro-Regular" pitchFamily="50" charset="0"/>
              </a:rPr>
              <a:t>Spring for Android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l-PL" sz="2400" dirty="0" smtClean="0">
                <a:latin typeface="DaxPro-Regular" pitchFamily="50" charset="0"/>
              </a:rPr>
              <a:t>… i sporo wiecej</a:t>
            </a:r>
            <a:endParaRPr lang="pl-PL" sz="2400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839416" y="1124744"/>
            <a:ext cx="10008740" cy="51375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</a:rPr>
              <a:t>Warstwa </a:t>
            </a:r>
            <a:r>
              <a:rPr lang="pl-PL" b="1" dirty="0" smtClean="0">
                <a:latin typeface="DaxPro-Regular" pitchFamily="50" charset="0"/>
              </a:rPr>
              <a:t>abstrakcji</a:t>
            </a:r>
            <a:r>
              <a:rPr lang="pl-PL" dirty="0" smtClean="0">
                <a:latin typeface="DaxPro-Regular" pitchFamily="50" charset="0"/>
              </a:rPr>
              <a:t> dostarczająca możliwość </a:t>
            </a:r>
            <a:r>
              <a:rPr lang="pl-PL" b="1" dirty="0" smtClean="0">
                <a:latin typeface="DaxPro-Regular" pitchFamily="50" charset="0"/>
              </a:rPr>
              <a:t>deklaratywnego</a:t>
            </a:r>
            <a:r>
              <a:rPr lang="pl-PL" dirty="0" smtClean="0">
                <a:latin typeface="DaxPro-Regular" pitchFamily="50" charset="0"/>
              </a:rPr>
              <a:t> zarządzaniem cachem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</a:rPr>
              <a:t>Dostarcza zbiór annotacji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1" dirty="0" smtClean="0">
                <a:latin typeface="DaxPro-Regular" pitchFamily="50" charset="0"/>
              </a:rPr>
              <a:t>Wsparcie „out of the box” </a:t>
            </a:r>
            <a:r>
              <a:rPr lang="pl-PL" dirty="0" smtClean="0">
                <a:latin typeface="DaxPro-Regular" pitchFamily="50" charset="0"/>
              </a:rPr>
              <a:t>dla</a:t>
            </a:r>
          </a:p>
          <a:p>
            <a:pPr marL="1028700" lvl="1" indent="-342900"/>
            <a:r>
              <a:rPr lang="pl-PL" dirty="0" smtClean="0">
                <a:latin typeface="DaxPro-Regular" pitchFamily="50" charset="0"/>
              </a:rPr>
              <a:t>JCache</a:t>
            </a:r>
          </a:p>
          <a:p>
            <a:pPr marL="1028700" lvl="1" indent="-342900"/>
            <a:r>
              <a:rPr lang="pl-PL" dirty="0" smtClean="0">
                <a:latin typeface="DaxPro-Regular" pitchFamily="50" charset="0"/>
              </a:rPr>
              <a:t>Guava Cache</a:t>
            </a:r>
          </a:p>
          <a:p>
            <a:pPr marL="1028700" lvl="1" indent="-342900"/>
            <a:r>
              <a:rPr lang="pl-PL" dirty="0" smtClean="0">
                <a:latin typeface="DaxPro-Regular" pitchFamily="50" charset="0"/>
              </a:rPr>
              <a:t>EhCache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</a:rPr>
              <a:t>Inne CacheManager’y:</a:t>
            </a:r>
          </a:p>
          <a:p>
            <a:pPr marL="1028700" lvl="1" indent="-342900"/>
            <a:r>
              <a:rPr lang="pl-PL" dirty="0" smtClean="0">
                <a:latin typeface="DaxPro-Regular" pitchFamily="50" charset="0"/>
              </a:rPr>
              <a:t>TransactionAwareCacheManagerProxy</a:t>
            </a:r>
          </a:p>
          <a:p>
            <a:pPr marL="1028700" lvl="1" indent="-342900"/>
            <a:r>
              <a:rPr lang="pl-PL" dirty="0">
                <a:latin typeface="DaxPro-Regular" pitchFamily="50" charset="0"/>
              </a:rPr>
              <a:t>ConcurrentMapCacheManager</a:t>
            </a:r>
            <a:endParaRPr lang="pl-PL" dirty="0" smtClean="0">
              <a:latin typeface="DaxPro-Regular" pitchFamily="50" charset="0"/>
            </a:endParaRPr>
          </a:p>
          <a:p>
            <a:pPr marL="1028700" lvl="1" indent="-342900"/>
            <a:r>
              <a:rPr lang="pl-PL" dirty="0" smtClean="0">
                <a:latin typeface="DaxPro-Regular" pitchFamily="50" charset="0"/>
              </a:rPr>
              <a:t>NoOpCacheManager</a:t>
            </a:r>
          </a:p>
          <a:p>
            <a:pPr marL="1028700" lvl="1" indent="-342900"/>
            <a:r>
              <a:rPr lang="pl-PL" dirty="0" smtClean="0">
                <a:latin typeface="DaxPro-Regular" pitchFamily="50" charset="0"/>
              </a:rPr>
              <a:t>...</a:t>
            </a:r>
          </a:p>
          <a:p>
            <a:pPr lvl="1" indent="0">
              <a:buNone/>
            </a:pPr>
            <a:endParaRPr lang="en-US" dirty="0">
              <a:latin typeface="DaxPro-Regular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Cache abstraction</a:t>
            </a:r>
            <a:endParaRPr lang="en-US" dirty="0">
              <a:latin typeface="DaxPro-Regula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53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600057" y="2276872"/>
            <a:ext cx="5256584" cy="20162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</a:rPr>
              <a:t>dodaj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EnableCaching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 smtClean="0">
                <a:latin typeface="DaxPro-Regular" pitchFamily="50" charset="0"/>
              </a:rPr>
              <a:t>w dowolnej klasie </a:t>
            </a:r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>
                <a:latin typeface="DaxPro-Regular" pitchFamily="50" charset="0"/>
              </a:rPr>
              <a:t>s</a:t>
            </a:r>
            <a:r>
              <a:rPr lang="pl-PL" dirty="0" smtClean="0">
                <a:latin typeface="DaxPro-Regular" pitchFamily="50" charset="0"/>
              </a:rPr>
              <a:t>twórz instancje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CacheManager</a:t>
            </a:r>
            <a:r>
              <a:rPr lang="pl-P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</a:rPr>
              <a:t>Używaj </a:t>
            </a:r>
            <a:r>
              <a:rPr lang="pl-PL" dirty="0" smtClean="0">
                <a:latin typeface="DaxPro-Regular" pitchFamily="50" charset="0"/>
                <a:cs typeface="Courier New" panose="02070309020205020404" pitchFamily="49" charset="0"/>
                <a:sym typeface="Wingdings" panose="05000000000000000000" pitchFamily="2" charset="2"/>
              </a:rPr>
              <a:t></a:t>
            </a:r>
            <a:endParaRPr lang="pl-PL" dirty="0" smtClean="0">
              <a:latin typeface="DaxPro-Regular" pitchFamily="50" charset="0"/>
              <a:cs typeface="Courier New" panose="020703090202050204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2" y="260649"/>
            <a:ext cx="10992274" cy="864096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Cache abstraction - konfiguracja</a:t>
            </a:r>
            <a:endParaRPr lang="en-US" dirty="0">
              <a:latin typeface="DaxPro-Regular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369" y="1340767"/>
            <a:ext cx="6048671" cy="440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EnableCaching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l-PL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@Configuration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Spring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pl-PL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pl-PL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endParaRPr lang="pl-PL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@Bean</a:t>
            </a:r>
          </a:p>
          <a:p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public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CacheManager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cacheManager() {</a:t>
            </a:r>
          </a:p>
          <a:p>
            <a:pPr marL="0" lvl="1"/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</a:p>
          <a:p>
            <a:pPr marL="0" lvl="1"/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ConcurrentMapCacheManager();</a:t>
            </a:r>
          </a:p>
          <a:p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8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2" y="260649"/>
            <a:ext cx="10992274" cy="864096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Cache abstraction -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@Cacheable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4"/>
          <p:cNvSpPr txBox="1">
            <a:spLocks noGrp="1"/>
          </p:cNvSpPr>
          <p:nvPr>
            <p:ph sz="half" idx="2"/>
          </p:nvPr>
        </p:nvSpPr>
        <p:spPr>
          <a:xfrm>
            <a:off x="386880" y="1124744"/>
            <a:ext cx="5184576" cy="16609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Cacheable("cars")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getById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51215" y="1052736"/>
            <a:ext cx="5904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DaxPro-Regular" pitchFamily="50" charset="0"/>
              </a:rPr>
              <a:t>Wstawia do cache’a o nazwie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cars </a:t>
            </a:r>
            <a:r>
              <a:rPr lang="pl-PL" sz="2400" dirty="0" smtClean="0">
                <a:latin typeface="DaxPro-Regular" pitchFamily="50" charset="0"/>
              </a:rPr>
              <a:t>obiekt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pl-PL" sz="2400" dirty="0" smtClean="0">
                <a:latin typeface="DaxPro-Regular" pitchFamily="50" charset="0"/>
              </a:rPr>
              <a:t> pod kluczem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DaxPro-Regular" pitchFamily="50" charset="0"/>
                <a:cs typeface="Courier New" panose="02070309020205020404" pitchFamily="49" charset="0"/>
              </a:rPr>
              <a:t>Domyślnym kluczem jest zbiór wszystkich parametrów metody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99406" y="3230552"/>
            <a:ext cx="5184576" cy="19379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@Cacheable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"cars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	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k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ey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"#car.id"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getBy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23992" y="3140968"/>
            <a:ext cx="59046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DaxPro-Regular" pitchFamily="50" charset="0"/>
              </a:rPr>
              <a:t>Wstawia do cache’a o nazwie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cars </a:t>
            </a:r>
            <a:r>
              <a:rPr lang="pl-PL" sz="2400" dirty="0" smtClean="0">
                <a:latin typeface="DaxPro-Regular" pitchFamily="50" charset="0"/>
              </a:rPr>
              <a:t>obiekt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pl-PL" sz="2400" dirty="0" smtClean="0">
                <a:latin typeface="DaxPro-Regular" pitchFamily="50" charset="0"/>
              </a:rPr>
              <a:t> pod kluczem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Long car.id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DaxPro-Regular" pitchFamily="50" charset="0"/>
                <a:cs typeface="Courier New" panose="02070309020205020404" pitchFamily="49" charset="0"/>
              </a:rPr>
              <a:t>Wartość parametru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pl-PL" sz="2400" dirty="0" smtClean="0">
                <a:latin typeface="DaxPro-Regular" pitchFamily="50" charset="0"/>
                <a:cs typeface="Courier New" panose="02070309020205020404" pitchFamily="49" charset="0"/>
              </a:rPr>
              <a:t> wyrażamy za pomocą Spring Expression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>
              <a:latin typeface="DaxPro-Regular" pitchFamily="50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dirty="0" smtClean="0">
                <a:latin typeface="DaxPro-Regular" pitchFamily="50" charset="0"/>
                <a:cs typeface="Courier New" panose="02070309020205020404" pitchFamily="49" charset="0"/>
              </a:rPr>
              <a:t>Metody wywołają </a:t>
            </a:r>
            <a:r>
              <a:rPr lang="pl-PL" sz="2400" b="1" dirty="0">
                <a:latin typeface="DaxPro-Regular" pitchFamily="50" charset="0"/>
                <a:cs typeface="Courier New" panose="02070309020205020404" pitchFamily="49" charset="0"/>
              </a:rPr>
              <a:t>się tylko gdy w cache’u nie ma wartości pod kluczem</a:t>
            </a:r>
            <a:r>
              <a:rPr lang="pl-PL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64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2" y="260649"/>
            <a:ext cx="10992274" cy="864096"/>
          </a:xfrm>
        </p:spPr>
        <p:txBody>
          <a:bodyPr/>
          <a:lstStyle/>
          <a:p>
            <a:r>
              <a:rPr lang="pl-PL" dirty="0" smtClean="0">
                <a:latin typeface="DaxPro-Regular" pitchFamily="50" charset="0"/>
              </a:rPr>
              <a:t>Cache abstraction - 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@CacheEvict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4"/>
          <p:cNvSpPr txBox="1">
            <a:spLocks noGrp="1"/>
          </p:cNvSpPr>
          <p:nvPr>
            <p:ph sz="half" idx="2"/>
          </p:nvPr>
        </p:nvSpPr>
        <p:spPr>
          <a:xfrm>
            <a:off x="430165" y="1412776"/>
            <a:ext cx="5233787" cy="16609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CacheEvict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cars")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deleteById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79976" y="1412776"/>
            <a:ext cx="612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DaxPro-Regular" pitchFamily="50" charset="0"/>
              </a:rPr>
              <a:t>Usuwa z cache’a o nazwie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cars </a:t>
            </a:r>
            <a:r>
              <a:rPr lang="pl-PL" sz="2400" dirty="0" smtClean="0">
                <a:latin typeface="DaxPro-Regular" pitchFamily="50" charset="0"/>
              </a:rPr>
              <a:t>obiekt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pl-PL" sz="2400" dirty="0" smtClean="0">
                <a:latin typeface="DaxPro-Regular" pitchFamily="50" charset="0"/>
              </a:rPr>
              <a:t> z pod klucza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Long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DaxPro-Regular" pitchFamily="50" charset="0"/>
                <a:cs typeface="Courier New" panose="02070309020205020404" pitchFamily="49" charset="0"/>
              </a:rPr>
              <a:t>Domyślnym kluczem jest zbiór wszystkich parametrów metody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07368" y="3796655"/>
            <a:ext cx="5256584" cy="19379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DaxPro-Regular" panose="02000506060000020004" pitchFamily="50" charset="-1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CacheEvict(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"cars"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		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"#car.id"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delete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l-PL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l-PL" sz="20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l-P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5103" y="3980808"/>
            <a:ext cx="612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latin typeface="DaxPro-Regular" pitchFamily="50" charset="0"/>
              </a:rPr>
              <a:t>Usuwa z cache’a </a:t>
            </a:r>
            <a:r>
              <a:rPr lang="pl-PL" sz="2400" dirty="0" smtClean="0">
                <a:latin typeface="DaxPro-Regular" pitchFamily="50" charset="0"/>
              </a:rPr>
              <a:t>o nazwie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cars </a:t>
            </a:r>
            <a:r>
              <a:rPr lang="pl-PL" sz="2400" dirty="0" smtClean="0">
                <a:latin typeface="DaxPro-Regular" pitchFamily="50" charset="0"/>
              </a:rPr>
              <a:t>obiekt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  <a:r>
              <a:rPr lang="pl-PL" sz="2400" dirty="0" smtClean="0">
                <a:latin typeface="DaxPro-Regular" pitchFamily="50" charset="0"/>
              </a:rPr>
              <a:t> z pod klucza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Long car.id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>
                <a:latin typeface="DaxPro-Regular" pitchFamily="50" charset="0"/>
                <a:cs typeface="Courier New" panose="02070309020205020404" pitchFamily="49" charset="0"/>
              </a:rPr>
              <a:t>Wartość parametru </a:t>
            </a:r>
            <a:r>
              <a:rPr lang="pl-P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pl-PL" sz="2400" dirty="0" smtClean="0">
                <a:latin typeface="DaxPro-Regular" pitchFamily="50" charset="0"/>
                <a:cs typeface="Courier New" panose="02070309020205020404" pitchFamily="49" charset="0"/>
              </a:rPr>
              <a:t> wyrażamy za pomocą Spring Expression Language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72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RD03" val="RXP"/>
  <p:tag name="VARPPTTYPE" val="RXP"/>
  <p:tag name="VARPPTLANG" val="RXPEnglish"/>
  <p:tag name="VARPPTSLIDEFORMAT" val="RXP"/>
  <p:tag name="VARPPTCOMPATIBLE4" val="RXP"/>
  <p:tag name="VARSAVEMESSAGETIMESTAMP" val="RXP2015-11-29"/>
</p:tagLst>
</file>

<file path=ppt/theme/theme1.xml><?xml version="1.0" encoding="utf-8"?>
<a:theme xmlns:a="http://schemas.openxmlformats.org/drawingml/2006/main" name="Motyw pakietu Office">
  <a:themeElements>
    <a:clrScheme name="JCommerce">
      <a:dk1>
        <a:srgbClr val="262626"/>
      </a:dk1>
      <a:lt1>
        <a:sysClr val="window" lastClr="FFFFFF"/>
      </a:lt1>
      <a:dk2>
        <a:srgbClr val="006EB3"/>
      </a:dk2>
      <a:lt2>
        <a:srgbClr val="FFFFFF"/>
      </a:lt2>
      <a:accent1>
        <a:srgbClr val="9CC3E5"/>
      </a:accent1>
      <a:accent2>
        <a:srgbClr val="006EB3"/>
      </a:accent2>
      <a:accent3>
        <a:srgbClr val="7B7B7B"/>
      </a:accent3>
      <a:accent4>
        <a:srgbClr val="70AD47"/>
      </a:accent4>
      <a:accent5>
        <a:srgbClr val="023160"/>
      </a:accent5>
      <a:accent6>
        <a:srgbClr val="5FB3DB"/>
      </a:accent6>
      <a:hlink>
        <a:srgbClr val="7F7F7F"/>
      </a:hlink>
      <a:folHlink>
        <a:srgbClr val="0C0C0C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2A07B9430B784CB00EE7F77D05AAA3" ma:contentTypeVersion="0" ma:contentTypeDescription="Create a new document." ma:contentTypeScope="" ma:versionID="105b03362ac7799ee344b830967e9f8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630889b82fec09de28e06733d738bb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677DB8-6314-4E68-BCC5-DFC9E1B813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44EFBE-B9EF-4940-9D87-99F5CBA081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B3C771-72D7-4EC3-B0A1-DC612354E72C}">
  <ds:schemaRefs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13016</TotalTime>
  <Words>1367</Words>
  <Application>Microsoft Office PowerPoint</Application>
  <PresentationFormat>Custom</PresentationFormat>
  <Paragraphs>349</Paragraphs>
  <Slides>35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Motyw pakietu Office</vt:lpstr>
      <vt:lpstr>PowerPoint Presentation</vt:lpstr>
      <vt:lpstr>So you think you know Spring Framework? Kilka możliwości Springa, których mogłeś/aś nie znać</vt:lpstr>
      <vt:lpstr>Agenda</vt:lpstr>
      <vt:lpstr>Jak będą przebiegać warsztaty</vt:lpstr>
      <vt:lpstr>Spring overview</vt:lpstr>
      <vt:lpstr>Cache abstraction</vt:lpstr>
      <vt:lpstr>Cache abstraction - konfiguracja</vt:lpstr>
      <vt:lpstr>Cache abstraction - @Cacheable</vt:lpstr>
      <vt:lpstr>Cache abstraction - @CacheEvict</vt:lpstr>
      <vt:lpstr>Cache abstraction - @CachePut</vt:lpstr>
      <vt:lpstr>Cache abstraction – co jeszcze?</vt:lpstr>
      <vt:lpstr>Cache abstraction – zadanie 1</vt:lpstr>
      <vt:lpstr>Cache abstraction – zadanie 2</vt:lpstr>
      <vt:lpstr>Cache abstraction – zadanie 3</vt:lpstr>
      <vt:lpstr>PowerPoint Presentation</vt:lpstr>
      <vt:lpstr>Task scheduling and executors</vt:lpstr>
      <vt:lpstr>Wykonanie asynchroniczne – konfiguracja (1/2)</vt:lpstr>
      <vt:lpstr>Wykonanie asynchroniczne – konfiguracja (2/2)</vt:lpstr>
      <vt:lpstr>Wykonanie asynchroniczne – użycie @Async</vt:lpstr>
      <vt:lpstr>Scheduler - konfiguracja</vt:lpstr>
      <vt:lpstr>Scheduler – użycie @Scheduled</vt:lpstr>
      <vt:lpstr>Wykonanie asynchroniczne – zadanie 1</vt:lpstr>
      <vt:lpstr>Wykonanie asynchroniczne – zadanie 2</vt:lpstr>
      <vt:lpstr>Scheduler – zadanie 3</vt:lpstr>
      <vt:lpstr>Scheduler – zadanie 4</vt:lpstr>
      <vt:lpstr>PowerPoint Presentation</vt:lpstr>
      <vt:lpstr>Spring events</vt:lpstr>
      <vt:lpstr>Spring events – użycie (1/3)</vt:lpstr>
      <vt:lpstr>Spring events – użycie (2/3)</vt:lpstr>
      <vt:lpstr>Spring events – użycie (3/3)</vt:lpstr>
      <vt:lpstr>Spring events – zadanie 1</vt:lpstr>
      <vt:lpstr>Spring events – zadanie 2</vt:lpstr>
      <vt:lpstr>Co dalej?</vt:lpstr>
      <vt:lpstr>Pytania</vt:lpstr>
      <vt:lpstr>Dziękuję za uwagę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Zyguła Kinga</dc:creator>
  <cp:lastModifiedBy>Kedzierski, Mikolaj {FPSV~Poznan}</cp:lastModifiedBy>
  <cp:revision>185</cp:revision>
  <dcterms:created xsi:type="dcterms:W3CDTF">2015-04-28T08:35:17Z</dcterms:created>
  <dcterms:modified xsi:type="dcterms:W3CDTF">2015-11-29T14:16:28Z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0x010100CF2A07B9430B784CB00EE7F77D05AAA3</vt:lpwstr>
  </property>
</Properties>
</file>